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42"/>
  </p:notesMasterIdLst>
  <p:handoutMasterIdLst>
    <p:handoutMasterId r:id="rId43"/>
  </p:handoutMasterIdLst>
  <p:sldIdLst>
    <p:sldId id="273" r:id="rId7"/>
    <p:sldId id="274" r:id="rId8"/>
    <p:sldId id="321" r:id="rId9"/>
    <p:sldId id="319" r:id="rId10"/>
    <p:sldId id="292" r:id="rId11"/>
    <p:sldId id="308" r:id="rId12"/>
    <p:sldId id="294" r:id="rId13"/>
    <p:sldId id="307" r:id="rId14"/>
    <p:sldId id="295" r:id="rId15"/>
    <p:sldId id="296" r:id="rId16"/>
    <p:sldId id="305" r:id="rId17"/>
    <p:sldId id="314" r:id="rId18"/>
    <p:sldId id="312" r:id="rId19"/>
    <p:sldId id="313" r:id="rId20"/>
    <p:sldId id="325" r:id="rId21"/>
    <p:sldId id="311" r:id="rId22"/>
    <p:sldId id="304" r:id="rId23"/>
    <p:sldId id="297" r:id="rId24"/>
    <p:sldId id="298" r:id="rId25"/>
    <p:sldId id="299" r:id="rId26"/>
    <p:sldId id="322" r:id="rId27"/>
    <p:sldId id="302" r:id="rId28"/>
    <p:sldId id="301" r:id="rId29"/>
    <p:sldId id="303" r:id="rId30"/>
    <p:sldId id="323" r:id="rId31"/>
    <p:sldId id="306" r:id="rId32"/>
    <p:sldId id="324" r:id="rId33"/>
    <p:sldId id="316" r:id="rId34"/>
    <p:sldId id="317" r:id="rId35"/>
    <p:sldId id="315" r:id="rId36"/>
    <p:sldId id="318" r:id="rId37"/>
    <p:sldId id="288" r:id="rId38"/>
    <p:sldId id="290" r:id="rId39"/>
    <p:sldId id="291" r:id="rId40"/>
    <p:sldId id="326" r:id="rId41"/>
  </p:sldIdLst>
  <p:sldSz cx="9144000" cy="6858000" type="screen4x3"/>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321"/>
            <p14:sldId id="319"/>
            <p14:sldId id="292"/>
            <p14:sldId id="308"/>
            <p14:sldId id="294"/>
            <p14:sldId id="307"/>
            <p14:sldId id="295"/>
            <p14:sldId id="296"/>
            <p14:sldId id="305"/>
            <p14:sldId id="314"/>
            <p14:sldId id="312"/>
            <p14:sldId id="313"/>
            <p14:sldId id="325"/>
            <p14:sldId id="311"/>
            <p14:sldId id="304"/>
            <p14:sldId id="297"/>
            <p14:sldId id="298"/>
            <p14:sldId id="299"/>
            <p14:sldId id="322"/>
            <p14:sldId id="302"/>
            <p14:sldId id="301"/>
            <p14:sldId id="303"/>
            <p14:sldId id="323"/>
            <p14:sldId id="306"/>
            <p14:sldId id="324"/>
            <p14:sldId id="316"/>
            <p14:sldId id="317"/>
            <p14:sldId id="315"/>
            <p14:sldId id="318"/>
            <p14:sldId id="288"/>
            <p14:sldId id="290"/>
            <p14:sldId id="291"/>
            <p14:sldId id="326"/>
          </p14:sldIdLst>
        </p14:section>
      </p14:sectionLst>
    </p:ext>
    <p:ext uri="{EFAFB233-063F-42B5-8137-9DF3F51BA10A}">
      <p15:sldGuideLst xmlns:p15="http://schemas.microsoft.com/office/powerpoint/2012/main">
        <p15:guide id="1" orient="horz" pos="536">
          <p15:clr>
            <a:srgbClr val="A4A3A4"/>
          </p15:clr>
        </p15:guide>
        <p15:guide id="2" pos="339">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F68"/>
    <a:srgbClr val="FFCC00"/>
    <a:srgbClr val="FFFF99"/>
    <a:srgbClr val="FF0000"/>
    <a:srgbClr val="DDDDDD"/>
    <a:srgbClr val="C0C0C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09" autoAdjust="0"/>
    <p:restoredTop sz="82369" autoAdjust="0"/>
  </p:normalViewPr>
  <p:slideViewPr>
    <p:cSldViewPr snapToGrid="0">
      <p:cViewPr>
        <p:scale>
          <a:sx n="95" d="100"/>
          <a:sy n="95" d="100"/>
        </p:scale>
        <p:origin x="204" y="-510"/>
      </p:cViewPr>
      <p:guideLst>
        <p:guide orient="horz" pos="536"/>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1106488"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dirty="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smtClean="0">
                <a:solidFill>
                  <a:schemeClr val="tx1"/>
                </a:solidFill>
                <a:effectLst/>
                <a:latin typeface="Times New Roman" pitchFamily="18" charset="0"/>
                <a:ea typeface="+mn-ea"/>
                <a:cs typeface="+mn-cs"/>
              </a:rPr>
              <a:t>2020/03-10-185(I)PP</a:t>
            </a:r>
            <a:r>
              <a:rPr lang="en-US" dirty="0" smtClean="0"/>
              <a:t> </a:t>
            </a:r>
            <a:r>
              <a:rPr lang="en-US" dirty="0" smtClean="0">
                <a:latin typeface="Times New Roman" pitchFamily="18" charset="0"/>
                <a:ea typeface="ＭＳ Ｐゴシック" pitchFamily="34" charset="-128"/>
              </a:rPr>
              <a:t>Original </a:t>
            </a:r>
            <a:r>
              <a:rPr lang="en-US" dirty="0">
                <a:latin typeface="Times New Roman" pitchFamily="18" charset="0"/>
                <a:ea typeface="ＭＳ Ｐゴシック" pitchFamily="34" charset="-128"/>
              </a:rPr>
              <a:t>Author: (Guy Minor)</a:t>
            </a:r>
            <a:r>
              <a:rPr lang="en-US" baseline="0" dirty="0">
                <a:latin typeface="Times New Roman" pitchFamily="18" charset="0"/>
                <a:ea typeface="ＭＳ Ｐゴシック" pitchFamily="34" charset="-128"/>
              </a:rPr>
              <a:t> </a:t>
            </a:r>
            <a:r>
              <a:rPr lang="en-US" dirty="0">
                <a:latin typeface="Times New Roman" pitchFamily="18" charset="0"/>
                <a:ea typeface="ＭＳ Ｐゴシック" pitchFamily="34" charset="-128"/>
              </a:rPr>
              <a:t>(03/06/2020);  POC (Guy Minor), AFS-850 (Airworthiness Lead), Office (707-704-3530); original</a:t>
            </a:r>
            <a:endParaRPr lang="en-US" b="1" dirty="0">
              <a:latin typeface="Times New Roman" pitchFamily="18" charset="0"/>
              <a:ea typeface="ＭＳ Ｐゴシック" pitchFamily="34" charset="-128"/>
            </a:endParaRPr>
          </a:p>
          <a:p>
            <a:pPr eaLnBrk="1" hangingPunct="1"/>
            <a:endParaRPr lang="en-US" b="1"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This is the title slide </a:t>
            </a:r>
            <a:r>
              <a:rPr lang="en-US" b="0" i="1" dirty="0">
                <a:latin typeface="Times New Roman" pitchFamily="18" charset="0"/>
                <a:ea typeface="ＭＳ Ｐゴシック" pitchFamily="34" charset="-128"/>
              </a:rPr>
              <a:t>for </a:t>
            </a:r>
            <a:r>
              <a:rPr lang="en-US" b="1" i="1" dirty="0">
                <a:latin typeface="Times New Roman" pitchFamily="18" charset="0"/>
                <a:ea typeface="ＭＳ Ｐゴシック" pitchFamily="34" charset="-128"/>
              </a:rPr>
              <a:t>(Safety Wire)</a:t>
            </a:r>
            <a:endParaRPr lang="en-US" dirty="0">
              <a:latin typeface="Times New Roman" pitchFamily="18" charset="0"/>
              <a:ea typeface="ＭＳ Ｐゴシック" pitchFamily="34" charset="-128"/>
            </a:endParaRP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Presentation notes  (stage direction and  presentation suggestions) will be preceded by a  </a:t>
            </a:r>
            <a:r>
              <a:rPr lang="en-US" b="1" dirty="0">
                <a:latin typeface="Times New Roman" pitchFamily="18" charset="0"/>
                <a:ea typeface="ＭＳ Ｐゴシック" pitchFamily="34" charset="-128"/>
              </a:rPr>
              <a:t>Bold header: </a:t>
            </a:r>
            <a:r>
              <a:rPr lang="en-US" i="1" dirty="0">
                <a:latin typeface="Times New Roman" pitchFamily="18" charset="0"/>
                <a:ea typeface="ＭＳ Ｐゴシック" pitchFamily="34" charset="-128"/>
              </a:rPr>
              <a:t>the notes themselves will be in Italic fonts.  </a:t>
            </a:r>
          </a:p>
          <a:p>
            <a:pPr eaLnBrk="1" hangingPunct="1"/>
            <a:endParaRPr lang="en-US" i="1" dirty="0">
              <a:latin typeface="Times New Roman" pitchFamily="18" charset="0"/>
              <a:ea typeface="ＭＳ Ｐゴシック" pitchFamily="34" charset="-128"/>
            </a:endParaRPr>
          </a:p>
          <a:p>
            <a:pPr eaLnBrk="1" hangingPunct="1"/>
            <a:r>
              <a:rPr lang="en-US" b="1" i="1" dirty="0">
                <a:latin typeface="Times New Roman" pitchFamily="18" charset="0"/>
                <a:ea typeface="ＭＳ Ｐゴシック" pitchFamily="34" charset="-128"/>
              </a:rPr>
              <a:t>Program control instructions </a:t>
            </a:r>
            <a:r>
              <a:rPr lang="en-US" i="1" dirty="0">
                <a:latin typeface="Times New Roman" pitchFamily="18" charset="0"/>
                <a:ea typeface="ＭＳ Ｐゴシック" pitchFamily="34" charset="-128"/>
              </a:rPr>
              <a:t>will be in bold fonts and look like this:  </a:t>
            </a:r>
            <a:r>
              <a:rPr lang="en-US" b="1" dirty="0">
                <a:latin typeface="Times New Roman" pitchFamily="18" charset="0"/>
                <a:ea typeface="ＭＳ Ｐゴシック" pitchFamily="34" charset="-128"/>
              </a:rPr>
              <a:t>(Click) </a:t>
            </a:r>
            <a:r>
              <a:rPr lang="en-US" i="1" dirty="0">
                <a:latin typeface="Times New Roman" pitchFamily="18" charset="0"/>
                <a:ea typeface="ＭＳ Ｐゴシック" pitchFamily="34" charset="-128"/>
              </a:rPr>
              <a:t>for building information within a slide;  or this:  </a:t>
            </a:r>
            <a:r>
              <a:rPr lang="en-US" b="1" dirty="0">
                <a:latin typeface="Times New Roman" pitchFamily="18" charset="0"/>
                <a:ea typeface="ＭＳ Ｐゴシック" pitchFamily="34" charset="-128"/>
              </a:rPr>
              <a:t>(Next Slide) </a:t>
            </a:r>
            <a:r>
              <a:rPr lang="en-US" i="1" dirty="0">
                <a:latin typeface="Times New Roman" pitchFamily="18" charset="0"/>
                <a:ea typeface="ＭＳ Ｐゴシック" pitchFamily="34" charset="-128"/>
              </a:rPr>
              <a:t>for slide advance.</a:t>
            </a:r>
            <a:endParaRPr lang="en-US" b="1" dirty="0">
              <a:latin typeface="Times New Roman" pitchFamily="18" charset="0"/>
              <a:ea typeface="ＭＳ Ｐゴシック" pitchFamily="34" charset="-128"/>
            </a:endParaRP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Some slides may contain background information that supports the concepts presented in the program.  </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Background information will always appear last and will be preceded by a bold  </a:t>
            </a:r>
            <a:r>
              <a:rPr lang="en-US" b="1" dirty="0">
                <a:latin typeface="Times New Roman" pitchFamily="18" charset="0"/>
                <a:ea typeface="ＭＳ Ｐゴシック" pitchFamily="34" charset="-128"/>
              </a:rPr>
              <a:t>Background: </a:t>
            </a:r>
            <a:r>
              <a:rPr lang="en-US" i="1" dirty="0">
                <a:latin typeface="Times New Roman" pitchFamily="18" charset="0"/>
                <a:ea typeface="ＭＳ Ｐゴシック" pitchFamily="34" charset="-128"/>
              </a:rPr>
              <a:t>identification.</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We have included a script of suggested dialog with each slide.  Presenters may read the script or modify it to suit their own presentation style.</a:t>
            </a:r>
          </a:p>
          <a:p>
            <a:pPr eaLnBrk="1" hangingPunct="1"/>
            <a:endParaRPr lang="en-US"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The production team hope you and your audience will enjoy the show.   Break a leg!  </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Presentation Note: </a:t>
            </a:r>
          </a:p>
          <a:p>
            <a:r>
              <a:rPr lang="en-US" i="1" dirty="0"/>
              <a:t>It should have wire in it, or it is time to ask the rational question, “Why isn’t this bolt safety wired?” There could be good reason, or it could be the maintenance is not finished.</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10</a:t>
            </a:fld>
            <a:endParaRPr lang="en-US" dirty="0"/>
          </a:p>
        </p:txBody>
      </p:sp>
    </p:spTree>
    <p:extLst>
      <p:ext uri="{BB962C8B-B14F-4D97-AF65-F5344CB8AC3E}">
        <p14:creationId xmlns:p14="http://schemas.microsoft.com/office/powerpoint/2010/main" val="19316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Presentation Note: </a:t>
            </a:r>
          </a:p>
          <a:p>
            <a:r>
              <a:rPr lang="en-US" i="1" dirty="0"/>
              <a:t>I realize it sounds a little condescending to start here, but most mechanics say this inside their heads several times a day...Never out loud.</a:t>
            </a:r>
          </a:p>
          <a:p>
            <a:endParaRPr lang="en-US" i="1" dirty="0"/>
          </a:p>
          <a:p>
            <a:r>
              <a:rPr lang="en-US" i="1" dirty="0"/>
              <a:t>Do you see the key reason the person who safety wired the oil filter should have asked themselves this question?</a:t>
            </a:r>
          </a:p>
          <a:p>
            <a:endParaRPr lang="en-US" i="1" dirty="0"/>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517781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Presentation Note: </a:t>
            </a:r>
          </a:p>
          <a:p>
            <a:r>
              <a:rPr lang="en-US" i="1" dirty="0"/>
              <a:t>Here are two bolts prevented from loosening by safety wire.</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348823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Presentation Note: </a:t>
            </a:r>
          </a:p>
          <a:p>
            <a:r>
              <a:rPr lang="en-US" i="1" dirty="0"/>
              <a:t>To evaluate the effectiveness of the safety wire first say the words…Righty </a:t>
            </a:r>
            <a:r>
              <a:rPr lang="en-US" i="1" dirty="0" err="1"/>
              <a:t>Tighty</a:t>
            </a:r>
            <a:r>
              <a:rPr lang="en-US" i="1" dirty="0"/>
              <a:t>…Lefty </a:t>
            </a:r>
            <a:r>
              <a:rPr lang="en-US" i="1" dirty="0" err="1"/>
              <a:t>Loosey</a:t>
            </a:r>
            <a:r>
              <a:rPr lang="en-US" i="1" dirty="0"/>
              <a:t>.</a:t>
            </a:r>
          </a:p>
          <a:p>
            <a:endParaRPr lang="en-US" dirty="0"/>
          </a:p>
          <a:p>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3778827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Presentation Note: </a:t>
            </a:r>
          </a:p>
          <a:p>
            <a:r>
              <a:rPr lang="en-US" i="1" dirty="0"/>
              <a:t>Then ensure that the safety wire is applied so that it is in tension in the direction that would cause the bolt to “</a:t>
            </a:r>
            <a:r>
              <a:rPr lang="en-US" i="1" dirty="0" err="1"/>
              <a:t>Tighty</a:t>
            </a:r>
            <a:r>
              <a:rPr lang="en-US" i="1" dirty="0"/>
              <a:t>”.</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2701968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Presentation Note: </a:t>
            </a:r>
          </a:p>
          <a:p>
            <a:r>
              <a:rPr lang="en-US" i="1" dirty="0"/>
              <a:t>The other one too.</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3601086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Presentation Note: </a:t>
            </a:r>
          </a:p>
          <a:p>
            <a:r>
              <a:rPr lang="en-US" i="1" dirty="0"/>
              <a:t>Here is an example of an oil filter (the white one) wired in the correct direction to contrast the oil filter wired in the wrong direction ( the red one).</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3549773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Presentation Note: </a:t>
            </a:r>
          </a:p>
          <a:p>
            <a:r>
              <a:rPr lang="en-US" i="1" dirty="0"/>
              <a:t>The AC 43.13-1b calls out 6 to 8 twists per inch. It is probably not required for you to pull out your ruler and calculator. Just notice there is a difference between a nice tight job and sloppy. Because…</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3625564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Presentation Note: </a:t>
            </a:r>
          </a:p>
          <a:p>
            <a:r>
              <a:rPr lang="en-US" i="1" dirty="0"/>
              <a:t>Nothing says, “I don’t care” like a bad safety wire job. If you see this it might be worth checking to see what else they screwed up.</a:t>
            </a:r>
          </a:p>
          <a:p>
            <a:endParaRPr lang="en-US" dirty="0"/>
          </a:p>
          <a:p>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1233187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Presentation Note: </a:t>
            </a:r>
          </a:p>
          <a:p>
            <a:r>
              <a:rPr lang="en-US" i="1" dirty="0"/>
              <a:t>This is a traffic reporter’s plane with the radio transmitter installed with safety wire; which is a whole new world of wrong safety wiring. We pulled this airplane out of the San Francisco Bay.</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999549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a:latin typeface="Times New Roman" pitchFamily="18" charset="0"/>
              <a:ea typeface="ＭＳ Ｐゴシック" pitchFamily="34" charset="-128"/>
            </a:endParaRPr>
          </a:p>
          <a:p>
            <a:r>
              <a:rPr lang="en-US" i="1" dirty="0">
                <a:latin typeface="Times New Roman" pitchFamily="18" charset="0"/>
                <a:ea typeface="ＭＳ Ｐゴシック" pitchFamily="34" charset="-128"/>
              </a:rPr>
              <a:t>You can add slides after this one to fit your situation.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dirty="0"/>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Presentation Note: </a:t>
            </a:r>
          </a:p>
          <a:p>
            <a:r>
              <a:rPr lang="en-US" i="1" dirty="0"/>
              <a:t>This isn’t safety wire, but it is another issue that might cause you to ask a question. See how the locking fiber is not contacting the bolt?</a:t>
            </a:r>
          </a:p>
          <a:p>
            <a:endParaRPr lang="en-US" i="1" dirty="0"/>
          </a:p>
          <a:p>
            <a:r>
              <a:rPr lang="en-US" b="1" dirty="0"/>
              <a:t>Background:</a:t>
            </a:r>
          </a:p>
          <a:p>
            <a:r>
              <a:rPr lang="en-US" dirty="0"/>
              <a:t>The AC 43.13 will say:</a:t>
            </a:r>
          </a:p>
          <a:p>
            <a:r>
              <a:rPr lang="en-US" dirty="0"/>
              <a:t>After the nut has been tightened, make sure the rounded or chamfered end of the bolts, studs, or screws extends at least the full round or chamfer through the nut. Flat end bolts, studs, or screws should extend at least 1⁄32 inch through the nut.</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3255525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Presentation Note: </a:t>
            </a:r>
          </a:p>
          <a:p>
            <a:r>
              <a:rPr lang="en-US" i="1" dirty="0"/>
              <a:t>Here is another issue that should bring a question to mind. See the how the red arrow points at a fiber lock nut? Look closely at the nut at the point of the yellow arrow. It is not a lock nut.</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1374862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Presentation Note: </a:t>
            </a:r>
            <a:endParaRPr lang="en-US" dirty="0"/>
          </a:p>
          <a:p>
            <a:r>
              <a:rPr lang="en-US" i="1" dirty="0"/>
              <a:t>WPR17FA089  April 23, 2017 This experimental amateur-built World War I fighter replica departed from a private airstrip for a local flight. The airplane climbed, turned left, and entered the downwind leg for the runway. Shortly thereafter the airplane descended in a steep nose down attitude until it impacted terrain. Signatures observed at the accident site and the damage to the airplane were consistent with a near vertical impact attitude into terrain.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3625626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Presentation Note: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i="1" dirty="0" err="1"/>
              <a:t>Postaccident</a:t>
            </a:r>
            <a:r>
              <a:rPr lang="en-US" i="1" dirty="0"/>
              <a:t> examination of the airplane revealed that an elevator flight control cable rod end had separated from its turnbuckle connection, which resulted in the pilot losing pitch control of the airplane. No safety wire was found at the connection of the turnbuckle and the separated cable rod end, even though it should have been safety wired according to proper maintenance procedure. It is likely that the unsecured connection gradually loosened over time until it finally disconnected during the accident flight.</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3293108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Presentation Note: </a:t>
            </a:r>
          </a:p>
          <a:p>
            <a:r>
              <a:rPr lang="en-US" i="1" dirty="0"/>
              <a:t>Turnbuckles should either have safety clips as depicted in the left picture or safety wire as shown in the right picture.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220776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Presentation Note: </a:t>
            </a:r>
          </a:p>
          <a:p>
            <a:r>
              <a:rPr lang="en-US" i="1" dirty="0"/>
              <a:t>Here is the picture from the beginning of the presentation. It depicts an aileron cable separation. This airplane had been flying without a noticeable change in handling. It is a save for safety wire, but a reminder to inspect control cables.</a:t>
            </a:r>
          </a:p>
          <a:p>
            <a:endParaRPr lang="en-US" dirty="0"/>
          </a:p>
          <a:p>
            <a:r>
              <a:rPr lang="en-US" b="1" dirty="0"/>
              <a:t>Background: </a:t>
            </a:r>
          </a:p>
          <a:p>
            <a:r>
              <a:rPr lang="en-US" b="0" i="1" dirty="0"/>
              <a:t>The American Bonanza Society is aware of six recent cases of failure of the swaged end of flight control cables at the turn buckles in Beech piston airplanes. Four were in aileron control cables, one in an elevator control cable and one in a rudder control cable. Two of these cases are currently under investigation by the U.S. National Transportation Safety Board. Failure of a control cable connection at the turn buckle will result in loss of use of the associated control surface(s) and probable loss of control of the aircraft in flight. NOTE: This condition is not related to the control cable failures that were subject of an Australian (CASA) Airworthiness Directive in 2012.</a:t>
            </a:r>
          </a:p>
          <a:p>
            <a:endParaRPr lang="en-US" b="0" i="1" dirty="0"/>
          </a:p>
          <a:p>
            <a:r>
              <a:rPr lang="en-US" b="0" i="1" dirty="0"/>
              <a:t>In all these cases the failure resulted from corrosion of the swaged end of the cable in turn buckles located beneath heater ducts (in the case of the aileron cables) or beneath the overhead fresh air inlet duct in the aft fuselage (the rudder and elevator cables). The American Bonanza Society has also received several reports from mechanics who have found cables and turn buckles in these areas that are very wet from condensation but that did not yet show signs of corrosion.</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b="0" dirty="0"/>
          </a:p>
          <a:p>
            <a:endParaRPr lang="en-US" b="0"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25</a:t>
            </a:fld>
            <a:endParaRPr lang="en-US" dirty="0"/>
          </a:p>
        </p:txBody>
      </p:sp>
    </p:spTree>
    <p:extLst>
      <p:ext uri="{BB962C8B-B14F-4D97-AF65-F5344CB8AC3E}">
        <p14:creationId xmlns:p14="http://schemas.microsoft.com/office/powerpoint/2010/main" val="1461982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Presentation Note: </a:t>
            </a:r>
          </a:p>
          <a:p>
            <a:r>
              <a:rPr lang="en-US" i="1" dirty="0"/>
              <a:t>Castle Nuts require a cotter pin to lock them.</a:t>
            </a:r>
          </a:p>
          <a:p>
            <a:r>
              <a:rPr lang="en-US" b="1" i="1" dirty="0"/>
              <a:t> </a:t>
            </a:r>
          </a:p>
          <a:p>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26</a:t>
            </a:fld>
            <a:endParaRPr lang="en-US" dirty="0"/>
          </a:p>
        </p:txBody>
      </p:sp>
    </p:spTree>
    <p:extLst>
      <p:ext uri="{BB962C8B-B14F-4D97-AF65-F5344CB8AC3E}">
        <p14:creationId xmlns:p14="http://schemas.microsoft.com/office/powerpoint/2010/main" val="2562817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Presentation Note: </a:t>
            </a:r>
          </a:p>
          <a:p>
            <a:r>
              <a:rPr lang="en-US" i="1" dirty="0"/>
              <a:t>In this case a Piper </a:t>
            </a:r>
            <a:r>
              <a:rPr lang="en-US" i="1" dirty="0" err="1"/>
              <a:t>Tripacer</a:t>
            </a:r>
            <a:r>
              <a:rPr lang="en-US" i="1" dirty="0"/>
              <a:t> experienced an off airport landing and substantial damage due to the throttle cable coming loose. The castle nut that holds the throttle arm to the carb was loose and did not have a cotter pin installed.</a:t>
            </a:r>
          </a:p>
          <a:p>
            <a:endParaRPr lang="en-US" dirty="0"/>
          </a:p>
          <a:p>
            <a:r>
              <a:rPr lang="en-US" b="1" dirty="0"/>
              <a:t>Background:</a:t>
            </a:r>
          </a:p>
          <a:p>
            <a:r>
              <a:rPr lang="en-US" i="1" dirty="0"/>
              <a:t>ERA11CA108 According to the pilot, the airplane had returned to service after being restored by an airframe and powerplant mechanic with inspection authorization. The pilot performed several takeoffs and landings prior to the accident flight, and noted that the airplane seemed to operate normally. The pilot departed to another airport where he completed a simulated instrument approach to about 50 feet above the runway. He then commenced a go-around over the departure end of the runway with the airplane about 300 feet above the ground. The engine experienced a partial loss of power and the pilot maneuvered the airplane </a:t>
            </a:r>
            <a:r>
              <a:rPr lang="en-US" i="1" dirty="0" smtClean="0"/>
              <a:t>to a </a:t>
            </a:r>
            <a:r>
              <a:rPr lang="en-US" i="1" dirty="0"/>
              <a:t>hay field, where he performed a forced landing. During the landing roll, the horizontal stabilizer struck a hay bale resulting in substantial damage to the empennage. </a:t>
            </a:r>
          </a:p>
          <a:p>
            <a:endParaRPr lang="en-US" i="1" dirty="0"/>
          </a:p>
          <a:p>
            <a:r>
              <a:rPr lang="en-US" i="1" dirty="0"/>
              <a:t>A </a:t>
            </a:r>
            <a:r>
              <a:rPr lang="en-US" i="1" dirty="0" smtClean="0"/>
              <a:t>post accident </a:t>
            </a:r>
            <a:r>
              <a:rPr lang="en-US" i="1" dirty="0"/>
              <a:t>examination of the wreckage by a Federal Aviation Administration inspector revealed that a cotter pin was not installed on the throttle arm retaining nut. The throttle arm retaining nut was finger tight and the throttle arm was loose, which resulted in excessive play in the throttle linkage.</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3576406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Presentation Note: </a:t>
            </a:r>
            <a:endParaRPr lang="en-US" dirty="0"/>
          </a:p>
          <a:p>
            <a:r>
              <a:rPr lang="en-US" i="1" dirty="0"/>
              <a:t>WPR18LA250, August 27, 2018 About 37 minutes into the flight, the pilot noticed that the engine manifold pressure was dropping, along with the airplane's airspeed, consistent with a partial loss of engine power. The engine then experienced a total loss of power while he was maneuvering for an emergency landing to a nearby airport. The airplane subsequently landed short of the runway and sustained substantial damage to the aft fuselage. </a:t>
            </a:r>
          </a:p>
          <a:p>
            <a:endParaRPr lang="en-US" i="1" dirty="0"/>
          </a:p>
          <a:p>
            <a:r>
              <a:rPr lang="en-US" i="1" dirty="0" smtClean="0"/>
              <a:t>Post accident </a:t>
            </a:r>
            <a:r>
              <a:rPr lang="en-US" i="1" dirty="0"/>
              <a:t>examination of the engine revealed that the throttle linkage had detached from the throttle arm of the fuel injection servo. The rod end bearing for the linkage and the throttle arm were intact and undamaged, but the connecting bolt and its associated washers, castellated nut, and cotter pin were missing. It is likely that the bolt securing the linkage had not been sufficiently tightened and secured with a cotter pin during the installation.</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4294966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Presentation Note: </a:t>
            </a:r>
          </a:p>
          <a:p>
            <a:r>
              <a:rPr lang="en-US" sz="1200" i="1" kern="1200" dirty="0">
                <a:solidFill>
                  <a:schemeClr val="tx1"/>
                </a:solidFill>
                <a:effectLst/>
                <a:latin typeface="Times New Roman" pitchFamily="18" charset="0"/>
                <a:ea typeface="+mn-ea"/>
                <a:cs typeface="+mn-cs"/>
              </a:rPr>
              <a:t>A flight instructor was asked to complete a maintenance test flight of the airplane following the installation of a carburetor. The engine stopped responding to throttle control. The engine remained at idle power as the airplane descended and impacted trees in a residential area. </a:t>
            </a:r>
          </a:p>
          <a:p>
            <a:endParaRPr lang="en-US" sz="1200" kern="1200" dirty="0">
              <a:solidFill>
                <a:schemeClr val="tx1"/>
              </a:solidFill>
              <a:effectLst/>
              <a:latin typeface="Times New Roman" pitchFamily="18" charset="0"/>
              <a:ea typeface="+mn-ea"/>
              <a:cs typeface="+mn-cs"/>
            </a:endParaRPr>
          </a:p>
          <a:p>
            <a:r>
              <a:rPr lang="en-US" sz="1200" i="1" kern="1200" dirty="0">
                <a:solidFill>
                  <a:schemeClr val="tx1"/>
                </a:solidFill>
                <a:effectLst/>
                <a:latin typeface="Times New Roman" pitchFamily="18" charset="0"/>
                <a:ea typeface="+mn-ea"/>
                <a:cs typeface="+mn-cs"/>
              </a:rPr>
              <a:t>Examination of the wreckage revealed that the carburetor throttle cable was detached from the throttle body linkage. The bolt and castellated nut used to secure the throttle cable to the linkage were found lying separately in the engine cowling; a cotter pin had not been used to secure the nut on the bolt.</a:t>
            </a:r>
          </a:p>
          <a:p>
            <a:endParaRPr lang="en-US" sz="1200" kern="1200" dirty="0">
              <a:solidFill>
                <a:schemeClr val="tx1"/>
              </a:solidFill>
              <a:effectLst/>
              <a:latin typeface="Times New Roman" pitchFamily="18" charset="0"/>
              <a:ea typeface="+mn-ea"/>
              <a:cs typeface="+mn-cs"/>
            </a:endParaRPr>
          </a:p>
          <a:p>
            <a:r>
              <a:rPr lang="en-US" sz="1200" i="1" kern="1200" dirty="0">
                <a:solidFill>
                  <a:schemeClr val="tx1"/>
                </a:solidFill>
                <a:effectLst/>
                <a:latin typeface="Times New Roman" pitchFamily="18" charset="0"/>
                <a:ea typeface="+mn-ea"/>
                <a:cs typeface="+mn-cs"/>
              </a:rPr>
              <a:t>This accident was fatal for the pilot and seriously injured the passenger.</a:t>
            </a:r>
            <a:endParaRPr lang="en-US" sz="1200" kern="1200" dirty="0">
              <a:solidFill>
                <a:schemeClr val="tx1"/>
              </a:solidFill>
              <a:effectLst/>
              <a:latin typeface="Times New Roman" pitchFamily="18" charset="0"/>
              <a:ea typeface="+mn-ea"/>
              <a:cs typeface="+mn-cs"/>
            </a:endParaRPr>
          </a:p>
          <a:p>
            <a:endParaRPr lang="en-US" b="1" i="0" dirty="0"/>
          </a:p>
          <a:p>
            <a:r>
              <a:rPr lang="en-US" b="1" i="0" dirty="0"/>
              <a:t>Background:</a:t>
            </a:r>
          </a:p>
          <a:p>
            <a:r>
              <a:rPr lang="en-US" i="1" dirty="0"/>
              <a:t>WPR16FA102  May 7, 2016 A flight instructor was asked to complete a maintenance test flight of the airplane following the installation of a repaired carburetor. He elected to use the flight to provide instruction to another pilot who had requested a checkout in the airplane. The checked pilot reported that the flight was initially normal, but then the engine stopped responding to throttle control. According to the checked pilot, the engine remained at idle power as the airplane descended and impacted trees in a residential area. </a:t>
            </a:r>
          </a:p>
          <a:p>
            <a:endParaRPr lang="en-US" i="1" dirty="0"/>
          </a:p>
          <a:p>
            <a:r>
              <a:rPr lang="en-US" i="1" dirty="0"/>
              <a:t>Examination of the wreckage revealed that the carburetor throttle cable was detached from the throttle body linkage. The bolt and castellated nut used to secure the throttle cable to the linkage were found lying separately in the engine cowling; there was no evidence that a cotter pin had been used to secure the nut on the bolt, as required.</a:t>
            </a:r>
            <a:br>
              <a:rPr lang="en-US" i="1" dirty="0"/>
            </a:br>
            <a:endParaRPr lang="en-US" i="1" dirty="0"/>
          </a:p>
          <a:p>
            <a:r>
              <a:rPr lang="en-US" i="1" dirty="0"/>
              <a:t>It is likely that the loss of engine power resulted from the failure of the mechanic who installed the carburetor to install the cotter pin when he attached the throttle cable to the carburetor. During the maintenance test flight, the castellated nut backed off of the bolt, which resulted in a loss of throttle control.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4015258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Presentation Note: </a:t>
            </a:r>
          </a:p>
          <a:p>
            <a:r>
              <a:rPr lang="en-US" i="1" dirty="0"/>
              <a:t>Safety Wire. It is a good thing.</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3</a:t>
            </a:fld>
            <a:endParaRPr lang="en-US" dirty="0"/>
          </a:p>
        </p:txBody>
      </p:sp>
    </p:spTree>
    <p:extLst>
      <p:ext uri="{BB962C8B-B14F-4D97-AF65-F5344CB8AC3E}">
        <p14:creationId xmlns:p14="http://schemas.microsoft.com/office/powerpoint/2010/main" val="2698234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Presentation Note: </a:t>
            </a:r>
          </a:p>
          <a:p>
            <a:r>
              <a:rPr lang="en-US" i="1" dirty="0"/>
              <a:t>There are many other parts that require safety wire or other means of locking. The FAA publishes an Advisory Circular that outlines the various locking methods.</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30</a:t>
            </a:fld>
            <a:endParaRPr lang="en-US"/>
          </a:p>
        </p:txBody>
      </p:sp>
    </p:spTree>
    <p:extLst>
      <p:ext uri="{BB962C8B-B14F-4D97-AF65-F5344CB8AC3E}">
        <p14:creationId xmlns:p14="http://schemas.microsoft.com/office/powerpoint/2010/main" val="2377724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Presentation Note: </a:t>
            </a:r>
          </a:p>
          <a:p>
            <a:r>
              <a:rPr lang="en-US" i="1" dirty="0"/>
              <a:t>For more information on aircraft fastener safety search AC43.13-1b. AC 43.13-1b is free online and in section seven you will find the definitive reference for aircraft fastener safety.</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1378159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p>
          <a:p>
            <a:endParaRPr lang="en-US" b="1" i="1" dirty="0">
              <a:latin typeface="Times New Roman" pitchFamily="18" charset="0"/>
              <a:ea typeface="ＭＳ Ｐゴシック" pitchFamily="34" charset="-128"/>
            </a:endParaRPr>
          </a:p>
          <a:p>
            <a:r>
              <a:rPr lang="en-US" i="1" dirty="0">
                <a:latin typeface="Times New Roman" pitchFamily="18" charset="0"/>
                <a:ea typeface="ＭＳ Ｐゴシック" pitchFamily="34" charset="-128"/>
              </a:rPr>
              <a:t>You may wish to provide your contact information and main FSDO phone number here.  Modify with </a:t>
            </a:r>
          </a:p>
          <a:p>
            <a:r>
              <a:rPr lang="en-US" i="1" dirty="0">
                <a:latin typeface="Times New Roman" pitchFamily="18" charset="0"/>
                <a:ea typeface="ＭＳ Ｐゴシック" pitchFamily="34" charset="-128"/>
              </a:rPr>
              <a:t>Your information or leave blank.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32</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Presentation Note: </a:t>
            </a:r>
          </a:p>
          <a:p>
            <a:r>
              <a:rPr lang="en-US" dirty="0">
                <a:latin typeface="Times New Roman" pitchFamily="18" charset="0"/>
              </a:rPr>
              <a:t>There’s nothing like the feeling you get when you know you’re</a:t>
            </a:r>
            <a:r>
              <a:rPr lang="en-US" baseline="0" dirty="0">
                <a:latin typeface="Times New Roman" pitchFamily="18" charset="0"/>
              </a:rPr>
              <a:t> playing your A game and in order to do that you need a good coach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So</a:t>
            </a:r>
            <a:r>
              <a:rPr lang="en-US" b="0" baseline="0" dirty="0">
                <a:latin typeface="Times New Roman" pitchFamily="18" charset="0"/>
              </a:rPr>
              <a:t> fly regularly with a CFI who will challenge you to review what you know, explore new horizons, and to always do your best.  Of course you’ll</a:t>
            </a:r>
            <a:br>
              <a:rPr lang="en-US" b="0" baseline="0" dirty="0">
                <a:latin typeface="Times New Roman" pitchFamily="18" charset="0"/>
              </a:rPr>
            </a:br>
            <a:r>
              <a:rPr lang="en-US" b="0" baseline="0" dirty="0">
                <a:latin typeface="Times New Roman" pitchFamily="18" charset="0"/>
              </a:rPr>
              <a:t>have to dedicate time and money to your proficiency program but it’s well worth it for the peace of mind that comes with confidence.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Vince Lombardi, the famous football coach said,</a:t>
            </a:r>
            <a:r>
              <a:rPr lang="en-US" b="0" baseline="0" dirty="0">
                <a:latin typeface="Times New Roman" pitchFamily="18" charset="0"/>
              </a:rPr>
              <a:t> “Practice does not make perfect.  Only perfect practice makes perfect.”  For pilots that means</a:t>
            </a:r>
            <a:br>
              <a:rPr lang="en-US" b="0" baseline="0" dirty="0">
                <a:latin typeface="Times New Roman" pitchFamily="18" charset="0"/>
              </a:rPr>
            </a:br>
            <a:r>
              <a:rPr lang="en-US" b="0" baseline="0" dirty="0">
                <a:latin typeface="Times New Roman" pitchFamily="18" charset="0"/>
              </a:rPr>
              <a:t>flying with precision.  On course, on altitude, on speed all the time. </a:t>
            </a:r>
            <a:r>
              <a:rPr lang="en-US" b="1" baseline="0" dirty="0">
                <a:latin typeface="Times New Roman" pitchFamily="18" charset="0"/>
              </a:rPr>
              <a:t>(Click)</a:t>
            </a:r>
            <a:r>
              <a:rPr lang="en-US" b="1" dirty="0">
                <a:latin typeface="Times New Roman" pitchFamily="18" charset="0"/>
              </a:rPr>
              <a:t> </a:t>
            </a:r>
            <a:endParaRPr lang="en-US" b="0" baseline="0" dirty="0">
              <a:latin typeface="Times New Roman" pitchFamily="18" charset="0"/>
            </a:endParaRPr>
          </a:p>
          <a:p>
            <a:endParaRPr lang="en-US" dirty="0">
              <a:latin typeface="Times New Roman" pitchFamily="18" charset="0"/>
            </a:endParaRPr>
          </a:p>
          <a:p>
            <a:r>
              <a:rPr lang="en-US" dirty="0">
                <a:latin typeface="Times New Roman" pitchFamily="18" charset="0"/>
              </a:rPr>
              <a:t>And be sure to document your achievement in the Wings Proficiency Program.  It’s a great way to stay on top of your game</a:t>
            </a:r>
            <a:r>
              <a:rPr lang="en-US" baseline="0" dirty="0">
                <a:latin typeface="Times New Roman" pitchFamily="18" charset="0"/>
              </a:rPr>
              <a:t> and keep you flight review current.</a:t>
            </a:r>
          </a:p>
          <a:p>
            <a:endParaRPr lang="en-US" baseline="0" dirty="0">
              <a:latin typeface="Times New Roman" pitchFamily="18" charset="0"/>
            </a:endParaRPr>
          </a:p>
          <a:p>
            <a:r>
              <a:rPr lang="en-US" altLang="en-US" b="1" dirty="0">
                <a:latin typeface="Times New Roman" pitchFamily="18" charset="0"/>
                <a:ea typeface="ＭＳ Ｐゴシック" pitchFamily="34" charset="-128"/>
              </a:rPr>
              <a:t>(Next</a:t>
            </a:r>
            <a:r>
              <a:rPr lang="en-US" altLang="en-US" b="1" baseline="0" dirty="0">
                <a:latin typeface="Times New Roman" pitchFamily="18" charset="0"/>
                <a:ea typeface="ＭＳ Ｐゴシック" pitchFamily="34" charset="-128"/>
              </a:rPr>
              <a:t> Slide</a:t>
            </a:r>
            <a:r>
              <a:rPr lang="en-US" altLang="en-US" b="1" dirty="0">
                <a:latin typeface="Times New Roman" pitchFamily="18" charset="0"/>
                <a:ea typeface="ＭＳ Ｐゴシック" pitchFamily="34" charset="-128"/>
              </a:rPr>
              <a:t>) </a:t>
            </a:r>
            <a:endParaRPr lang="en-US" dirty="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33</a:t>
            </a:fld>
            <a:endParaRPr lang="en-US"/>
          </a:p>
        </p:txBody>
      </p:sp>
    </p:spTree>
    <p:extLst>
      <p:ext uri="{BB962C8B-B14F-4D97-AF65-F5344CB8AC3E}">
        <p14:creationId xmlns:p14="http://schemas.microsoft.com/office/powerpoint/2010/main" val="657409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Presentation Note: </a:t>
            </a:r>
          </a:p>
          <a:p>
            <a:r>
              <a:rPr lang="en-US" dirty="0"/>
              <a:t>Your</a:t>
            </a:r>
            <a:r>
              <a:rPr lang="en-US" baseline="0" dirty="0"/>
              <a:t> presence here shows that you are vital members of our General Aviation Safety Community.  The high standards you keep and the examples you set are a great credit to you and to GA.</a:t>
            </a:r>
          </a:p>
          <a:p>
            <a:endParaRPr lang="en-US" baseline="0" dirty="0"/>
          </a:p>
          <a:p>
            <a:r>
              <a:rPr lang="en-US" baseline="0" dirty="0"/>
              <a:t>Thank you for attending.</a:t>
            </a:r>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34</a:t>
            </a:fld>
            <a:endParaRPr lang="en-US"/>
          </a:p>
        </p:txBody>
      </p:sp>
    </p:spTree>
    <p:extLst>
      <p:ext uri="{BB962C8B-B14F-4D97-AF65-F5344CB8AC3E}">
        <p14:creationId xmlns:p14="http://schemas.microsoft.com/office/powerpoint/2010/main" val="3526590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35</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(The End) </a:t>
            </a:r>
            <a:endParaRPr lang="en-US" i="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487744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Presentation Note: </a:t>
            </a:r>
          </a:p>
          <a:p>
            <a:r>
              <a:rPr lang="en-US" i="1" dirty="0"/>
              <a:t>“Why isn’t this bolt safety wired” is a rational question. If you are used to seeing a piece of hardware with a locking device and you notice the locking device is missing, then ask the question. It could save your life.</a:t>
            </a:r>
          </a:p>
          <a:p>
            <a:endParaRPr lang="en-US" i="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4</a:t>
            </a:fld>
            <a:endParaRPr lang="en-US" dirty="0"/>
          </a:p>
        </p:txBody>
      </p:sp>
    </p:spTree>
    <p:extLst>
      <p:ext uri="{BB962C8B-B14F-4D97-AF65-F5344CB8AC3E}">
        <p14:creationId xmlns:p14="http://schemas.microsoft.com/office/powerpoint/2010/main" val="4280946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Presentation Note: </a:t>
            </a:r>
          </a:p>
          <a:p>
            <a:r>
              <a:rPr lang="en-US" i="1" dirty="0"/>
              <a:t>CEN18LA195  On May 27, 2018 in Houston, Texas a Cirrus SR-20 airplane crashed shortly after takeoff. The pilot reported that he could not maintain roll control of the airplane. The airplane began to roll to the left. The pilot was able to counteract with right aileron input initially, but the airplane continued to roll to the left. The pilot continued to use right aileron and trim, lowered the nose, and executed a straight-in forced landing just beyond the departure end of the runway. </a:t>
            </a:r>
          </a:p>
          <a:p>
            <a:endParaRPr lang="en-US" i="1" dirty="0"/>
          </a:p>
          <a:p>
            <a:r>
              <a:rPr lang="en-US" i="1" dirty="0"/>
              <a:t>The Pilot survived with minor injuries.</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5</a:t>
            </a:fld>
            <a:endParaRPr lang="en-US" dirty="0"/>
          </a:p>
        </p:txBody>
      </p:sp>
    </p:spTree>
    <p:extLst>
      <p:ext uri="{BB962C8B-B14F-4D97-AF65-F5344CB8AC3E}">
        <p14:creationId xmlns:p14="http://schemas.microsoft.com/office/powerpoint/2010/main" val="2516226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endParaRPr lang="en-US" dirty="0"/>
          </a:p>
          <a:p>
            <a:r>
              <a:rPr lang="en-US" i="1" dirty="0"/>
              <a:t>Examination of the airplane after the accident revealed that the left aileron actuation arm and attach bolt were missing with no associated impact damage. Further investigation indicated that the safety wire was missing from the actuation bolt, indicated by the red arrow.</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6</a:t>
            </a:fld>
            <a:endParaRPr lang="en-US" dirty="0"/>
          </a:p>
        </p:txBody>
      </p:sp>
    </p:spTree>
    <p:extLst>
      <p:ext uri="{BB962C8B-B14F-4D97-AF65-F5344CB8AC3E}">
        <p14:creationId xmlns:p14="http://schemas.microsoft.com/office/powerpoint/2010/main" val="657402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Presentation Note: </a:t>
            </a:r>
          </a:p>
          <a:p>
            <a:r>
              <a:rPr lang="en-US" i="1" dirty="0"/>
              <a:t>As the bolt is readily visible during a walk around inspection, we recommend that all owners and operators visually verify the presence of the required safety wire before further flight. (See the illustration photo) If safety wire is not present, have a qualified maintenance provider correct the situation before further flight.</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7</a:t>
            </a:fld>
            <a:endParaRPr lang="en-US" dirty="0"/>
          </a:p>
        </p:txBody>
      </p:sp>
    </p:spTree>
    <p:extLst>
      <p:ext uri="{BB962C8B-B14F-4D97-AF65-F5344CB8AC3E}">
        <p14:creationId xmlns:p14="http://schemas.microsoft.com/office/powerpoint/2010/main" val="732073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Presentation Note: </a:t>
            </a:r>
          </a:p>
          <a:p>
            <a:r>
              <a:rPr lang="en-US" i="1" dirty="0"/>
              <a:t>If there is a hole in the bolt…</a:t>
            </a:r>
          </a:p>
          <a:p>
            <a:endParaRPr lang="en-US" dirty="0"/>
          </a:p>
          <a:p>
            <a:r>
              <a:rPr lang="en-US" b="1" dirty="0"/>
              <a:t>Background:</a:t>
            </a:r>
          </a:p>
          <a:p>
            <a:r>
              <a:rPr lang="en-US" b="0" i="1" dirty="0"/>
              <a:t>This airplane took a test flight with the brake caliper and hub nut finger tight. See the gap between the cylinder and the brake pad backing plate?</a:t>
            </a:r>
          </a:p>
          <a:p>
            <a:endParaRPr lang="en-US" b="0" i="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b="0"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8</a:t>
            </a:fld>
            <a:endParaRPr lang="en-US" dirty="0"/>
          </a:p>
        </p:txBody>
      </p:sp>
    </p:spTree>
    <p:extLst>
      <p:ext uri="{BB962C8B-B14F-4D97-AF65-F5344CB8AC3E}">
        <p14:creationId xmlns:p14="http://schemas.microsoft.com/office/powerpoint/2010/main" val="1708453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Presentation Note: </a:t>
            </a:r>
          </a:p>
          <a:p>
            <a:r>
              <a:rPr lang="en-US" i="1" dirty="0"/>
              <a:t>…Like this…</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9</a:t>
            </a:fld>
            <a:endParaRPr lang="en-US" dirty="0"/>
          </a:p>
        </p:txBody>
      </p:sp>
    </p:spTree>
    <p:extLst>
      <p:ext uri="{BB962C8B-B14F-4D97-AF65-F5344CB8AC3E}">
        <p14:creationId xmlns:p14="http://schemas.microsoft.com/office/powerpoint/2010/main" val="1053703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wmf"/><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0C0891-729B-4D97-91B6-EF5EB1D3AFC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133" r="8835"/>
          <a:stretch/>
        </p:blipFill>
        <p:spPr>
          <a:xfrm rot="16200000">
            <a:off x="4741222" y="2289424"/>
            <a:ext cx="5355773" cy="3449782"/>
          </a:xfrm>
          <a:prstGeom prst="rect">
            <a:avLst/>
          </a:prstGeom>
        </p:spPr>
      </p:pic>
      <p:pic>
        <p:nvPicPr>
          <p:cNvPr id="2050" name="Picture 2" descr="C:\Users\afs805pc\Documents\Templates\FAAST-line.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rot="10800000">
            <a:off x="-1" y="7286"/>
            <a:ext cx="5796327"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wp204js\Documents\Personal Documents\My Pictures\2008\07 Jul\Yurt\IMG_2012.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b="80603"/>
          <a:stretch/>
        </p:blipFill>
        <p:spPr bwMode="auto">
          <a:xfrm>
            <a:off x="5694218" y="7285"/>
            <a:ext cx="3449782" cy="1329146"/>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hasCustomPrompt="1"/>
          </p:nvPr>
        </p:nvSpPr>
        <p:spPr>
          <a:xfrm>
            <a:off x="227476" y="354380"/>
            <a:ext cx="5051106" cy="1395412"/>
          </a:xfrm>
        </p:spPr>
        <p:txBody>
          <a:bodyPr anchor="t"/>
          <a:lstStyle>
            <a:lvl1pPr>
              <a:defRPr sz="36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230651" y="1795830"/>
            <a:ext cx="4108027" cy="1067092"/>
          </a:xfrm>
        </p:spPr>
        <p:txBody>
          <a:bodyPr/>
          <a:lstStyle>
            <a:lvl1pPr marL="0" indent="0">
              <a:buFontTx/>
              <a:buNone/>
              <a:defRPr sz="3200" baseline="0">
                <a:solidFill>
                  <a:schemeClr val="bg2"/>
                </a:solidFill>
              </a:defRPr>
            </a:lvl1pPr>
          </a:lstStyle>
          <a:p>
            <a:pPr lvl="0"/>
            <a:r>
              <a:rPr lang="en-US" noProof="0" dirty="0"/>
              <a:t>Insert Program Title Here</a:t>
            </a:r>
          </a:p>
        </p:txBody>
      </p:sp>
      <p:sp>
        <p:nvSpPr>
          <p:cNvPr id="63515" name="Text Box 1051"/>
          <p:cNvSpPr txBox="1">
            <a:spLocks noChangeArrowheads="1"/>
          </p:cNvSpPr>
          <p:nvPr userDrawn="1"/>
        </p:nvSpPr>
        <p:spPr bwMode="auto">
          <a:xfrm>
            <a:off x="270886" y="3393862"/>
            <a:ext cx="405973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10" name="Picture 2" descr="C:\Users\afs805pc\Documents\Templates\FAAST-line.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32064" y="6512171"/>
            <a:ext cx="9176063"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7181850" y="271464"/>
            <a:ext cx="1962150"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Aviation</a:t>
            </a:r>
          </a:p>
          <a:p>
            <a:pPr>
              <a:lnSpc>
                <a:spcPct val="85000"/>
              </a:lnSpc>
              <a:spcBef>
                <a:spcPct val="0"/>
              </a:spcBef>
              <a:buFontTx/>
              <a:buNone/>
            </a:pPr>
            <a:r>
              <a:rPr lang="en-US" sz="1800" b="1" dirty="0">
                <a:solidFill>
                  <a:srgbClr val="002060"/>
                </a:solidFill>
              </a:rPr>
              <a:t>Administration</a:t>
            </a:r>
          </a:p>
        </p:txBody>
      </p:sp>
      <p:pic>
        <p:nvPicPr>
          <p:cNvPr id="14" name="Picture 1079"/>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6102350" y="153924"/>
            <a:ext cx="909638" cy="9096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249181" y="5232810"/>
            <a:ext cx="5007696"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a:t>Produced</a:t>
            </a:r>
            <a:r>
              <a:rPr lang="en-US" sz="1800" baseline="0" dirty="0"/>
              <a:t> by AFS-850</a:t>
            </a:r>
          </a:p>
          <a:p>
            <a:pPr>
              <a:buNone/>
            </a:pPr>
            <a:r>
              <a:rPr lang="en-US" sz="1800" i="0" baseline="0" dirty="0"/>
              <a:t>The FAA Safety Team </a:t>
            </a:r>
            <a:r>
              <a:rPr lang="en-US" sz="1800" i="0" baseline="0"/>
              <a:t>(FAASTeam)</a:t>
            </a:r>
            <a:endParaRPr lang="en-US" sz="1800" i="0" baseline="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1"/>
          <p:cNvSpPr>
            <a:spLocks noGrp="1" noChangeArrowheads="1"/>
          </p:cNvSpPr>
          <p:nvPr>
            <p:ph type="sldNum" sz="quarter" idx="4"/>
          </p:nvPr>
        </p:nvSpPr>
        <p:spPr bwMode="auto">
          <a:xfrm>
            <a:off x="7454899" y="6248400"/>
            <a:ext cx="11012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7454899" y="6248400"/>
            <a:ext cx="11012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5403850"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1" y="5760721"/>
            <a:ext cx="9144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flipH="1" flipV="1">
            <a:off x="-1" y="0"/>
            <a:ext cx="9144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noFill/>
          <a:ln w="9525">
            <a:noFill/>
            <a:miter lim="800000"/>
            <a:headEnd/>
            <a:tailEnd/>
          </a:ln>
          <a:effectLst/>
        </p:spPr>
        <p:txBody>
          <a:bodyPr wrap="none" anchor="ctr"/>
          <a:lstStyle/>
          <a:p>
            <a:endParaRPr lang="en-US"/>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7429500" y="6248400"/>
            <a:ext cx="112666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5403850" y="6126158"/>
            <a:ext cx="2047875" cy="660400"/>
            <a:chOff x="3596" y="3859"/>
            <a:chExt cx="1290"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9.pn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227475" y="354380"/>
            <a:ext cx="4940269" cy="1395412"/>
          </a:xfrm>
        </p:spPr>
        <p:txBody>
          <a:bodyPr/>
          <a:lstStyle/>
          <a:p>
            <a:r>
              <a:rPr lang="en-US" sz="3600" dirty="0"/>
              <a:t>The National FAA Safety Team Presents</a:t>
            </a:r>
          </a:p>
        </p:txBody>
      </p:sp>
      <p:sp>
        <p:nvSpPr>
          <p:cNvPr id="32780" name="Rectangle 12"/>
          <p:cNvSpPr>
            <a:spLocks noGrp="1" noChangeArrowheads="1"/>
          </p:cNvSpPr>
          <p:nvPr>
            <p:ph type="subTitle" idx="1"/>
          </p:nvPr>
        </p:nvSpPr>
        <p:spPr>
          <a:xfrm>
            <a:off x="230651" y="1795830"/>
            <a:ext cx="5078831" cy="1007660"/>
          </a:xfrm>
        </p:spPr>
        <p:txBody>
          <a:bodyPr/>
          <a:lstStyle/>
          <a:p>
            <a:r>
              <a:rPr lang="en-US" dirty="0" smtClean="0"/>
              <a:t>Topic of the Month - May</a:t>
            </a:r>
          </a:p>
          <a:p>
            <a:r>
              <a:rPr lang="en-US" dirty="0" smtClean="0"/>
              <a:t>Safety </a:t>
            </a:r>
            <a:r>
              <a:rPr lang="en-US" dirty="0"/>
              <a:t>Wire</a:t>
            </a:r>
            <a:endParaRPr lang="en-US" dirty="0">
              <a:solidFill>
                <a:schemeClr val="tx1"/>
              </a:solidFill>
            </a:endParaRPr>
          </a:p>
        </p:txBody>
      </p:sp>
      <p:sp>
        <p:nvSpPr>
          <p:cNvPr id="32785" name="Text Box 17"/>
          <p:cNvSpPr txBox="1">
            <a:spLocks noChangeArrowheads="1"/>
          </p:cNvSpPr>
          <p:nvPr/>
        </p:nvSpPr>
        <p:spPr bwMode="auto">
          <a:xfrm>
            <a:off x="1856613" y="3411590"/>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1843970" y="3791452"/>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1850253" y="416118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D89F8D-F610-4FD6-A555-3C4276E4FECE}"/>
              </a:ext>
            </a:extLst>
          </p:cNvPr>
          <p:cNvSpPr>
            <a:spLocks noGrp="1"/>
          </p:cNvSpPr>
          <p:nvPr>
            <p:ph type="sldNum" sz="quarter" idx="4"/>
          </p:nvPr>
        </p:nvSpPr>
        <p:spPr/>
        <p:txBody>
          <a:bodyPr/>
          <a:lstStyle/>
          <a:p>
            <a:fld id="{74438B1A-AF1B-4C8B-993E-1BADE62A2451}" type="slidenum">
              <a:rPr lang="en-US" smtClean="0"/>
              <a:pPr/>
              <a:t>10</a:t>
            </a:fld>
            <a:endParaRPr lang="en-US" dirty="0"/>
          </a:p>
        </p:txBody>
      </p:sp>
      <p:pic>
        <p:nvPicPr>
          <p:cNvPr id="5" name="Picture 4">
            <a:extLst>
              <a:ext uri="{FF2B5EF4-FFF2-40B4-BE49-F238E27FC236}">
                <a16:creationId xmlns:a16="http://schemas.microsoft.com/office/drawing/2014/main" id="{887E503B-966C-4E44-BC58-3B606FD543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84961" y="1180975"/>
            <a:ext cx="6035040" cy="4419268"/>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E13BE1E2-94B0-4CD3-99FA-4976CE8E7752}"/>
              </a:ext>
            </a:extLst>
          </p:cNvPr>
          <p:cNvSpPr>
            <a:spLocks noGrp="1"/>
          </p:cNvSpPr>
          <p:nvPr>
            <p:ph type="title"/>
          </p:nvPr>
        </p:nvSpPr>
        <p:spPr>
          <a:xfrm>
            <a:off x="428625" y="344488"/>
            <a:ext cx="8472488" cy="609600"/>
          </a:xfrm>
        </p:spPr>
        <p:txBody>
          <a:bodyPr/>
          <a:lstStyle/>
          <a:p>
            <a:r>
              <a:rPr lang="en-US" dirty="0"/>
              <a:t>…it should have wire in it</a:t>
            </a:r>
          </a:p>
        </p:txBody>
      </p:sp>
      <p:sp>
        <p:nvSpPr>
          <p:cNvPr id="7" name="Arrow: Down 6">
            <a:extLst>
              <a:ext uri="{FF2B5EF4-FFF2-40B4-BE49-F238E27FC236}">
                <a16:creationId xmlns:a16="http://schemas.microsoft.com/office/drawing/2014/main" id="{CCDCFF5A-C8CA-4CEB-9C70-1FB6D0BAE960}"/>
              </a:ext>
            </a:extLst>
          </p:cNvPr>
          <p:cNvSpPr/>
          <p:nvPr/>
        </p:nvSpPr>
        <p:spPr bwMode="auto">
          <a:xfrm rot="16200000">
            <a:off x="3393440" y="2859564"/>
            <a:ext cx="528320" cy="95504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037223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9E43-3F17-4A2D-AD0A-16A6E29D8E4E}"/>
              </a:ext>
            </a:extLst>
          </p:cNvPr>
          <p:cNvSpPr>
            <a:spLocks noGrp="1"/>
          </p:cNvSpPr>
          <p:nvPr>
            <p:ph type="title"/>
          </p:nvPr>
        </p:nvSpPr>
        <p:spPr/>
        <p:txBody>
          <a:bodyPr/>
          <a:lstStyle/>
          <a:p>
            <a:r>
              <a:rPr lang="en-US" dirty="0"/>
              <a:t>Basics</a:t>
            </a:r>
          </a:p>
        </p:txBody>
      </p:sp>
      <p:sp>
        <p:nvSpPr>
          <p:cNvPr id="4" name="Slide Number Placeholder 3">
            <a:extLst>
              <a:ext uri="{FF2B5EF4-FFF2-40B4-BE49-F238E27FC236}">
                <a16:creationId xmlns:a16="http://schemas.microsoft.com/office/drawing/2014/main" id="{28D6F72B-7F0C-4D96-ADD4-0C0B173945ED}"/>
              </a:ext>
            </a:extLst>
          </p:cNvPr>
          <p:cNvSpPr>
            <a:spLocks noGrp="1"/>
          </p:cNvSpPr>
          <p:nvPr>
            <p:ph type="sldNum" sz="quarter" idx="4"/>
          </p:nvPr>
        </p:nvSpPr>
        <p:spPr/>
        <p:txBody>
          <a:bodyPr/>
          <a:lstStyle/>
          <a:p>
            <a:fld id="{74438B1A-AF1B-4C8B-993E-1BADE62A2451}" type="slidenum">
              <a:rPr lang="en-US" smtClean="0"/>
              <a:pPr/>
              <a:t>11</a:t>
            </a:fld>
            <a:endParaRPr lang="en-US" dirty="0"/>
          </a:p>
        </p:txBody>
      </p:sp>
      <p:sp>
        <p:nvSpPr>
          <p:cNvPr id="5" name="Hexagon 4">
            <a:extLst>
              <a:ext uri="{FF2B5EF4-FFF2-40B4-BE49-F238E27FC236}">
                <a16:creationId xmlns:a16="http://schemas.microsoft.com/office/drawing/2014/main" id="{951875D0-9F40-4CDF-B8A2-93C3CE7E2E74}"/>
              </a:ext>
            </a:extLst>
          </p:cNvPr>
          <p:cNvSpPr/>
          <p:nvPr/>
        </p:nvSpPr>
        <p:spPr bwMode="auto">
          <a:xfrm rot="19988871">
            <a:off x="1824967" y="3359594"/>
            <a:ext cx="1037610" cy="930181"/>
          </a:xfrm>
          <a:prstGeom prst="hexagon">
            <a:avLst/>
          </a:prstGeom>
          <a:solidFill>
            <a:schemeClr val="bg1">
              <a:lumMod val="75000"/>
            </a:schemeClr>
          </a:solidFill>
          <a:ln>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7" name="Arrow: Curved Right 6">
            <a:extLst>
              <a:ext uri="{FF2B5EF4-FFF2-40B4-BE49-F238E27FC236}">
                <a16:creationId xmlns:a16="http://schemas.microsoft.com/office/drawing/2014/main" id="{805CFEED-F204-4FA1-9CC1-F733686672A0}"/>
              </a:ext>
            </a:extLst>
          </p:cNvPr>
          <p:cNvSpPr/>
          <p:nvPr/>
        </p:nvSpPr>
        <p:spPr bwMode="auto">
          <a:xfrm flipH="1" flipV="1">
            <a:off x="2309744" y="2342686"/>
            <a:ext cx="1255659" cy="2854494"/>
          </a:xfrm>
          <a:prstGeom prst="curvedRigh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8" name="Arrow: Curved Right 7">
            <a:extLst>
              <a:ext uri="{FF2B5EF4-FFF2-40B4-BE49-F238E27FC236}">
                <a16:creationId xmlns:a16="http://schemas.microsoft.com/office/drawing/2014/main" id="{71CE7C7B-5B9B-48BB-AE37-2E1E4F5E9C50}"/>
              </a:ext>
            </a:extLst>
          </p:cNvPr>
          <p:cNvSpPr/>
          <p:nvPr/>
        </p:nvSpPr>
        <p:spPr bwMode="auto">
          <a:xfrm flipV="1">
            <a:off x="1079790" y="2338163"/>
            <a:ext cx="1255659" cy="2854494"/>
          </a:xfrm>
          <a:prstGeom prst="curvedRigh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9" name="TextBox 8">
            <a:extLst>
              <a:ext uri="{FF2B5EF4-FFF2-40B4-BE49-F238E27FC236}">
                <a16:creationId xmlns:a16="http://schemas.microsoft.com/office/drawing/2014/main" id="{4EC93482-447C-4B6F-80A5-0EA32D195C76}"/>
              </a:ext>
            </a:extLst>
          </p:cNvPr>
          <p:cNvSpPr txBox="1"/>
          <p:nvPr/>
        </p:nvSpPr>
        <p:spPr bwMode="auto">
          <a:xfrm>
            <a:off x="-424070" y="1339679"/>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2800" b="1" dirty="0">
                <a:solidFill>
                  <a:srgbClr val="00B050"/>
                </a:solidFill>
              </a:rPr>
              <a:t>        </a:t>
            </a:r>
            <a:r>
              <a:rPr lang="en-US" sz="4000" b="1" dirty="0">
                <a:solidFill>
                  <a:srgbClr val="00B050"/>
                </a:solidFill>
              </a:rPr>
              <a:t>Righty </a:t>
            </a:r>
            <a:r>
              <a:rPr lang="en-US" sz="4000" b="1" dirty="0" err="1">
                <a:solidFill>
                  <a:srgbClr val="00B050"/>
                </a:solidFill>
              </a:rPr>
              <a:t>Tighty</a:t>
            </a:r>
            <a:r>
              <a:rPr lang="en-US" sz="4000" b="1" dirty="0">
                <a:solidFill>
                  <a:srgbClr val="00B050"/>
                </a:solidFill>
              </a:rPr>
              <a:t>       </a:t>
            </a:r>
            <a:r>
              <a:rPr lang="en-US" sz="4000" b="1" dirty="0">
                <a:solidFill>
                  <a:srgbClr val="FF0000"/>
                </a:solidFill>
              </a:rPr>
              <a:t>Lefty Loosie</a:t>
            </a:r>
            <a:r>
              <a:rPr lang="en-US" sz="2800" b="1" dirty="0">
                <a:solidFill>
                  <a:srgbClr val="00B050"/>
                </a:solidFill>
              </a:rPr>
              <a:t> </a:t>
            </a:r>
            <a:endParaRPr lang="en-US" sz="2800" b="1" dirty="0">
              <a:solidFill>
                <a:srgbClr val="FF0000"/>
              </a:solidFill>
            </a:endParaRPr>
          </a:p>
        </p:txBody>
      </p:sp>
      <p:pic>
        <p:nvPicPr>
          <p:cNvPr id="3" name="Picture 2">
            <a:extLst>
              <a:ext uri="{FF2B5EF4-FFF2-40B4-BE49-F238E27FC236}">
                <a16:creationId xmlns:a16="http://schemas.microsoft.com/office/drawing/2014/main" id="{83D2BEA7-2B97-4126-820E-3603F78F23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06222" y="2047565"/>
            <a:ext cx="2999651" cy="3485051"/>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65D66D7B-ED20-4318-B26E-CA0E711FE269}"/>
              </a:ext>
            </a:extLst>
          </p:cNvPr>
          <p:cNvSpPr/>
          <p:nvPr/>
        </p:nvSpPr>
        <p:spPr bwMode="auto">
          <a:xfrm flipH="1">
            <a:off x="5317281" y="5337086"/>
            <a:ext cx="2459109" cy="406117"/>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5" name="Arrow: Left 14">
            <a:extLst>
              <a:ext uri="{FF2B5EF4-FFF2-40B4-BE49-F238E27FC236}">
                <a16:creationId xmlns:a16="http://schemas.microsoft.com/office/drawing/2014/main" id="{A8C08955-DE27-43A1-99F0-297F2630A5B5}"/>
              </a:ext>
            </a:extLst>
          </p:cNvPr>
          <p:cNvSpPr/>
          <p:nvPr/>
        </p:nvSpPr>
        <p:spPr bwMode="auto">
          <a:xfrm flipH="1">
            <a:off x="5516073" y="5365664"/>
            <a:ext cx="2061527" cy="368122"/>
          </a:xfrm>
          <a:prstGeom prst="lef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6" name="TextBox 15">
            <a:extLst>
              <a:ext uri="{FF2B5EF4-FFF2-40B4-BE49-F238E27FC236}">
                <a16:creationId xmlns:a16="http://schemas.microsoft.com/office/drawing/2014/main" id="{AA5F0761-791E-4A24-995F-126195FB5B50}"/>
              </a:ext>
            </a:extLst>
          </p:cNvPr>
          <p:cNvSpPr txBox="1"/>
          <p:nvPr/>
        </p:nvSpPr>
        <p:spPr bwMode="auto">
          <a:xfrm>
            <a:off x="2001960" y="3632200"/>
            <a:ext cx="6404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1800" b="1" dirty="0"/>
              <a:t>X</a:t>
            </a:r>
          </a:p>
        </p:txBody>
      </p:sp>
      <p:sp>
        <p:nvSpPr>
          <p:cNvPr id="19" name="Oval 18">
            <a:extLst>
              <a:ext uri="{FF2B5EF4-FFF2-40B4-BE49-F238E27FC236}">
                <a16:creationId xmlns:a16="http://schemas.microsoft.com/office/drawing/2014/main" id="{50BFE6BC-1716-4307-9B44-89E6B23D8E39}"/>
              </a:ext>
            </a:extLst>
          </p:cNvPr>
          <p:cNvSpPr/>
          <p:nvPr/>
        </p:nvSpPr>
        <p:spPr bwMode="auto">
          <a:xfrm>
            <a:off x="1868555" y="3352800"/>
            <a:ext cx="940903" cy="940904"/>
          </a:xfrm>
          <a:prstGeom prst="ellips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86970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C9AC498-9B45-465E-B261-DCFAEC7832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67" r="4644"/>
          <a:stretch/>
        </p:blipFill>
        <p:spPr>
          <a:xfrm>
            <a:off x="0" y="1571834"/>
            <a:ext cx="9144000" cy="3132690"/>
          </a:xfrm>
          <a:prstGeom prst="rect">
            <a:avLst/>
          </a:prstGeom>
        </p:spPr>
      </p:pic>
      <p:sp>
        <p:nvSpPr>
          <p:cNvPr id="2" name="Title 1">
            <a:extLst>
              <a:ext uri="{FF2B5EF4-FFF2-40B4-BE49-F238E27FC236}">
                <a16:creationId xmlns:a16="http://schemas.microsoft.com/office/drawing/2014/main" id="{8B9B023C-5DB3-4B27-BB32-9522CAE1C687}"/>
              </a:ext>
            </a:extLst>
          </p:cNvPr>
          <p:cNvSpPr>
            <a:spLocks noGrp="1"/>
          </p:cNvSpPr>
          <p:nvPr>
            <p:ph type="title"/>
          </p:nvPr>
        </p:nvSpPr>
        <p:spPr/>
        <p:txBody>
          <a:bodyPr/>
          <a:lstStyle/>
          <a:p>
            <a:r>
              <a:rPr lang="en-US" dirty="0"/>
              <a:t>Basics</a:t>
            </a:r>
          </a:p>
        </p:txBody>
      </p:sp>
      <p:sp>
        <p:nvSpPr>
          <p:cNvPr id="4" name="Slide Number Placeholder 3">
            <a:extLst>
              <a:ext uri="{FF2B5EF4-FFF2-40B4-BE49-F238E27FC236}">
                <a16:creationId xmlns:a16="http://schemas.microsoft.com/office/drawing/2014/main" id="{696A4849-AFB6-47F8-A060-E1FDF33404DB}"/>
              </a:ext>
            </a:extLst>
          </p:cNvPr>
          <p:cNvSpPr>
            <a:spLocks noGrp="1"/>
          </p:cNvSpPr>
          <p:nvPr>
            <p:ph type="sldNum" sz="quarter" idx="4"/>
          </p:nvPr>
        </p:nvSpPr>
        <p:spPr/>
        <p:txBody>
          <a:bodyPr/>
          <a:lstStyle/>
          <a:p>
            <a:fld id="{74438B1A-AF1B-4C8B-993E-1BADE62A2451}" type="slidenum">
              <a:rPr lang="en-US" smtClean="0"/>
              <a:pPr/>
              <a:t>12</a:t>
            </a:fld>
            <a:endParaRPr lang="en-US" dirty="0"/>
          </a:p>
        </p:txBody>
      </p:sp>
    </p:spTree>
    <p:extLst>
      <p:ext uri="{BB962C8B-B14F-4D97-AF65-F5344CB8AC3E}">
        <p14:creationId xmlns:p14="http://schemas.microsoft.com/office/powerpoint/2010/main" val="35928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C9AC498-9B45-465E-B261-DCFAEC7832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67" r="4644"/>
          <a:stretch/>
        </p:blipFill>
        <p:spPr>
          <a:xfrm>
            <a:off x="0" y="1571834"/>
            <a:ext cx="9144000" cy="3132690"/>
          </a:xfrm>
          <a:prstGeom prst="rect">
            <a:avLst/>
          </a:prstGeom>
        </p:spPr>
      </p:pic>
      <p:sp>
        <p:nvSpPr>
          <p:cNvPr id="2" name="Title 1">
            <a:extLst>
              <a:ext uri="{FF2B5EF4-FFF2-40B4-BE49-F238E27FC236}">
                <a16:creationId xmlns:a16="http://schemas.microsoft.com/office/drawing/2014/main" id="{8B9B023C-5DB3-4B27-BB32-9522CAE1C687}"/>
              </a:ext>
            </a:extLst>
          </p:cNvPr>
          <p:cNvSpPr>
            <a:spLocks noGrp="1"/>
          </p:cNvSpPr>
          <p:nvPr>
            <p:ph type="title"/>
          </p:nvPr>
        </p:nvSpPr>
        <p:spPr/>
        <p:txBody>
          <a:bodyPr/>
          <a:lstStyle/>
          <a:p>
            <a:r>
              <a:rPr lang="en-US" dirty="0"/>
              <a:t>Basics</a:t>
            </a:r>
          </a:p>
        </p:txBody>
      </p:sp>
      <p:sp>
        <p:nvSpPr>
          <p:cNvPr id="4" name="Slide Number Placeholder 3">
            <a:extLst>
              <a:ext uri="{FF2B5EF4-FFF2-40B4-BE49-F238E27FC236}">
                <a16:creationId xmlns:a16="http://schemas.microsoft.com/office/drawing/2014/main" id="{696A4849-AFB6-47F8-A060-E1FDF33404DB}"/>
              </a:ext>
            </a:extLst>
          </p:cNvPr>
          <p:cNvSpPr>
            <a:spLocks noGrp="1"/>
          </p:cNvSpPr>
          <p:nvPr>
            <p:ph type="sldNum" sz="quarter" idx="4"/>
          </p:nvPr>
        </p:nvSpPr>
        <p:spPr/>
        <p:txBody>
          <a:bodyPr/>
          <a:lstStyle/>
          <a:p>
            <a:fld id="{74438B1A-AF1B-4C8B-993E-1BADE62A2451}" type="slidenum">
              <a:rPr lang="en-US" smtClean="0"/>
              <a:pPr/>
              <a:t>13</a:t>
            </a:fld>
            <a:endParaRPr lang="en-US" dirty="0"/>
          </a:p>
        </p:txBody>
      </p:sp>
      <p:grpSp>
        <p:nvGrpSpPr>
          <p:cNvPr id="18" name="Group 17">
            <a:extLst>
              <a:ext uri="{FF2B5EF4-FFF2-40B4-BE49-F238E27FC236}">
                <a16:creationId xmlns:a16="http://schemas.microsoft.com/office/drawing/2014/main" id="{4D24C224-0D55-4083-B9D6-4B7A4F2CB9C7}"/>
              </a:ext>
            </a:extLst>
          </p:cNvPr>
          <p:cNvGrpSpPr/>
          <p:nvPr/>
        </p:nvGrpSpPr>
        <p:grpSpPr>
          <a:xfrm>
            <a:off x="1238820" y="1708772"/>
            <a:ext cx="2485613" cy="2859017"/>
            <a:chOff x="947270" y="2338163"/>
            <a:chExt cx="2485613" cy="2859017"/>
          </a:xfrm>
        </p:grpSpPr>
        <p:sp>
          <p:nvSpPr>
            <p:cNvPr id="15" name="Arrow: Curved Right 14">
              <a:extLst>
                <a:ext uri="{FF2B5EF4-FFF2-40B4-BE49-F238E27FC236}">
                  <a16:creationId xmlns:a16="http://schemas.microsoft.com/office/drawing/2014/main" id="{F4CEDFEC-39A3-4000-97C6-6FDB69EB38E7}"/>
                </a:ext>
              </a:extLst>
            </p:cNvPr>
            <p:cNvSpPr/>
            <p:nvPr/>
          </p:nvSpPr>
          <p:spPr bwMode="auto">
            <a:xfrm flipH="1" flipV="1">
              <a:off x="2177224" y="2342686"/>
              <a:ext cx="1255659" cy="2854494"/>
            </a:xfrm>
            <a:prstGeom prst="curvedRigh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6" name="Arrow: Curved Right 15">
              <a:extLst>
                <a:ext uri="{FF2B5EF4-FFF2-40B4-BE49-F238E27FC236}">
                  <a16:creationId xmlns:a16="http://schemas.microsoft.com/office/drawing/2014/main" id="{DF315B7E-7E89-4286-9BF7-2265D5E1EFCC}"/>
                </a:ext>
              </a:extLst>
            </p:cNvPr>
            <p:cNvSpPr/>
            <p:nvPr/>
          </p:nvSpPr>
          <p:spPr bwMode="auto">
            <a:xfrm flipV="1">
              <a:off x="947270" y="2338163"/>
              <a:ext cx="1255659" cy="2854494"/>
            </a:xfrm>
            <a:prstGeom prst="curvedRigh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1508170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C9AC498-9B45-465E-B261-DCFAEC7832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67" r="4644"/>
          <a:stretch/>
        </p:blipFill>
        <p:spPr>
          <a:xfrm>
            <a:off x="0" y="1571834"/>
            <a:ext cx="9144000" cy="3132690"/>
          </a:xfrm>
          <a:prstGeom prst="rect">
            <a:avLst/>
          </a:prstGeom>
        </p:spPr>
      </p:pic>
      <p:sp>
        <p:nvSpPr>
          <p:cNvPr id="2" name="Title 1">
            <a:extLst>
              <a:ext uri="{FF2B5EF4-FFF2-40B4-BE49-F238E27FC236}">
                <a16:creationId xmlns:a16="http://schemas.microsoft.com/office/drawing/2014/main" id="{8B9B023C-5DB3-4B27-BB32-9522CAE1C687}"/>
              </a:ext>
            </a:extLst>
          </p:cNvPr>
          <p:cNvSpPr>
            <a:spLocks noGrp="1"/>
          </p:cNvSpPr>
          <p:nvPr>
            <p:ph type="title"/>
          </p:nvPr>
        </p:nvSpPr>
        <p:spPr/>
        <p:txBody>
          <a:bodyPr/>
          <a:lstStyle/>
          <a:p>
            <a:r>
              <a:rPr lang="en-US" dirty="0"/>
              <a:t>Basics</a:t>
            </a:r>
          </a:p>
        </p:txBody>
      </p:sp>
      <p:sp>
        <p:nvSpPr>
          <p:cNvPr id="4" name="Slide Number Placeholder 3">
            <a:extLst>
              <a:ext uri="{FF2B5EF4-FFF2-40B4-BE49-F238E27FC236}">
                <a16:creationId xmlns:a16="http://schemas.microsoft.com/office/drawing/2014/main" id="{696A4849-AFB6-47F8-A060-E1FDF33404DB}"/>
              </a:ext>
            </a:extLst>
          </p:cNvPr>
          <p:cNvSpPr>
            <a:spLocks noGrp="1"/>
          </p:cNvSpPr>
          <p:nvPr>
            <p:ph type="sldNum" sz="quarter" idx="4"/>
          </p:nvPr>
        </p:nvSpPr>
        <p:spPr/>
        <p:txBody>
          <a:bodyPr/>
          <a:lstStyle/>
          <a:p>
            <a:fld id="{74438B1A-AF1B-4C8B-993E-1BADE62A2451}" type="slidenum">
              <a:rPr lang="en-US" smtClean="0"/>
              <a:pPr/>
              <a:t>14</a:t>
            </a:fld>
            <a:endParaRPr lang="en-US" dirty="0"/>
          </a:p>
        </p:txBody>
      </p:sp>
      <p:sp>
        <p:nvSpPr>
          <p:cNvPr id="16" name="Arrow: Curved Right 15">
            <a:extLst>
              <a:ext uri="{FF2B5EF4-FFF2-40B4-BE49-F238E27FC236}">
                <a16:creationId xmlns:a16="http://schemas.microsoft.com/office/drawing/2014/main" id="{DF315B7E-7E89-4286-9BF7-2265D5E1EFCC}"/>
              </a:ext>
            </a:extLst>
          </p:cNvPr>
          <p:cNvSpPr/>
          <p:nvPr/>
        </p:nvSpPr>
        <p:spPr bwMode="auto">
          <a:xfrm flipV="1">
            <a:off x="1238820" y="1708772"/>
            <a:ext cx="1255659" cy="2854494"/>
          </a:xfrm>
          <a:prstGeom prst="curvedRigh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8" name="Arrow: Left 7">
            <a:extLst>
              <a:ext uri="{FF2B5EF4-FFF2-40B4-BE49-F238E27FC236}">
                <a16:creationId xmlns:a16="http://schemas.microsoft.com/office/drawing/2014/main" id="{64C0C568-D1BC-41B1-BC00-A6DD32CF3D3A}"/>
              </a:ext>
            </a:extLst>
          </p:cNvPr>
          <p:cNvSpPr/>
          <p:nvPr/>
        </p:nvSpPr>
        <p:spPr bwMode="auto">
          <a:xfrm rot="1944726" flipH="1">
            <a:off x="3024501" y="2269671"/>
            <a:ext cx="2061527" cy="368122"/>
          </a:xfrm>
          <a:prstGeom prst="lef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1793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C9AC498-9B45-465E-B261-DCFAEC7832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67" r="4644"/>
          <a:stretch/>
        </p:blipFill>
        <p:spPr>
          <a:xfrm>
            <a:off x="0" y="1571834"/>
            <a:ext cx="9144000" cy="3132690"/>
          </a:xfrm>
          <a:prstGeom prst="rect">
            <a:avLst/>
          </a:prstGeom>
        </p:spPr>
      </p:pic>
      <p:sp>
        <p:nvSpPr>
          <p:cNvPr id="2" name="Title 1">
            <a:extLst>
              <a:ext uri="{FF2B5EF4-FFF2-40B4-BE49-F238E27FC236}">
                <a16:creationId xmlns:a16="http://schemas.microsoft.com/office/drawing/2014/main" id="{8B9B023C-5DB3-4B27-BB32-9522CAE1C687}"/>
              </a:ext>
            </a:extLst>
          </p:cNvPr>
          <p:cNvSpPr>
            <a:spLocks noGrp="1"/>
          </p:cNvSpPr>
          <p:nvPr>
            <p:ph type="title"/>
          </p:nvPr>
        </p:nvSpPr>
        <p:spPr/>
        <p:txBody>
          <a:bodyPr/>
          <a:lstStyle/>
          <a:p>
            <a:r>
              <a:rPr lang="en-US" dirty="0"/>
              <a:t>Basics</a:t>
            </a:r>
          </a:p>
        </p:txBody>
      </p:sp>
      <p:sp>
        <p:nvSpPr>
          <p:cNvPr id="4" name="Slide Number Placeholder 3">
            <a:extLst>
              <a:ext uri="{FF2B5EF4-FFF2-40B4-BE49-F238E27FC236}">
                <a16:creationId xmlns:a16="http://schemas.microsoft.com/office/drawing/2014/main" id="{696A4849-AFB6-47F8-A060-E1FDF33404DB}"/>
              </a:ext>
            </a:extLst>
          </p:cNvPr>
          <p:cNvSpPr>
            <a:spLocks noGrp="1"/>
          </p:cNvSpPr>
          <p:nvPr>
            <p:ph type="sldNum" sz="quarter" idx="4"/>
          </p:nvPr>
        </p:nvSpPr>
        <p:spPr/>
        <p:txBody>
          <a:bodyPr/>
          <a:lstStyle/>
          <a:p>
            <a:fld id="{74438B1A-AF1B-4C8B-993E-1BADE62A2451}" type="slidenum">
              <a:rPr lang="en-US" smtClean="0"/>
              <a:pPr/>
              <a:t>15</a:t>
            </a:fld>
            <a:endParaRPr lang="en-US" dirty="0"/>
          </a:p>
        </p:txBody>
      </p:sp>
      <p:sp>
        <p:nvSpPr>
          <p:cNvPr id="9" name="Arrow: Curved Right 8">
            <a:extLst>
              <a:ext uri="{FF2B5EF4-FFF2-40B4-BE49-F238E27FC236}">
                <a16:creationId xmlns:a16="http://schemas.microsoft.com/office/drawing/2014/main" id="{BB5175CE-9402-4FE2-80A0-84A0CCD6BCC0}"/>
              </a:ext>
            </a:extLst>
          </p:cNvPr>
          <p:cNvSpPr/>
          <p:nvPr/>
        </p:nvSpPr>
        <p:spPr bwMode="auto">
          <a:xfrm flipH="1">
            <a:off x="6281291" y="1874424"/>
            <a:ext cx="1255659" cy="2854494"/>
          </a:xfrm>
          <a:prstGeom prst="curvedRigh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0" name="Arrow: Left 9">
            <a:extLst>
              <a:ext uri="{FF2B5EF4-FFF2-40B4-BE49-F238E27FC236}">
                <a16:creationId xmlns:a16="http://schemas.microsoft.com/office/drawing/2014/main" id="{E1A11E54-0489-409D-9156-6CA07DAE8434}"/>
              </a:ext>
            </a:extLst>
          </p:cNvPr>
          <p:cNvSpPr/>
          <p:nvPr/>
        </p:nvSpPr>
        <p:spPr bwMode="auto">
          <a:xfrm rot="1924624">
            <a:off x="3357122" y="3559347"/>
            <a:ext cx="2061527" cy="368122"/>
          </a:xfrm>
          <a:prstGeom prst="lef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84864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9E43-3F17-4A2D-AD0A-16A6E29D8E4E}"/>
              </a:ext>
            </a:extLst>
          </p:cNvPr>
          <p:cNvSpPr>
            <a:spLocks noGrp="1"/>
          </p:cNvSpPr>
          <p:nvPr>
            <p:ph type="title"/>
          </p:nvPr>
        </p:nvSpPr>
        <p:spPr/>
        <p:txBody>
          <a:bodyPr/>
          <a:lstStyle/>
          <a:p>
            <a:r>
              <a:rPr lang="en-US" dirty="0"/>
              <a:t>Basics</a:t>
            </a:r>
          </a:p>
        </p:txBody>
      </p:sp>
      <p:sp>
        <p:nvSpPr>
          <p:cNvPr id="4" name="Slide Number Placeholder 3">
            <a:extLst>
              <a:ext uri="{FF2B5EF4-FFF2-40B4-BE49-F238E27FC236}">
                <a16:creationId xmlns:a16="http://schemas.microsoft.com/office/drawing/2014/main" id="{28D6F72B-7F0C-4D96-ADD4-0C0B173945ED}"/>
              </a:ext>
            </a:extLst>
          </p:cNvPr>
          <p:cNvSpPr>
            <a:spLocks noGrp="1"/>
          </p:cNvSpPr>
          <p:nvPr>
            <p:ph type="sldNum" sz="quarter" idx="4"/>
          </p:nvPr>
        </p:nvSpPr>
        <p:spPr/>
        <p:txBody>
          <a:bodyPr/>
          <a:lstStyle/>
          <a:p>
            <a:fld id="{74438B1A-AF1B-4C8B-993E-1BADE62A2451}" type="slidenum">
              <a:rPr lang="en-US" smtClean="0"/>
              <a:pPr/>
              <a:t>16</a:t>
            </a:fld>
            <a:endParaRPr lang="en-US" dirty="0"/>
          </a:p>
        </p:txBody>
      </p:sp>
      <p:pic>
        <p:nvPicPr>
          <p:cNvPr id="3" name="Picture 2">
            <a:extLst>
              <a:ext uri="{FF2B5EF4-FFF2-40B4-BE49-F238E27FC236}">
                <a16:creationId xmlns:a16="http://schemas.microsoft.com/office/drawing/2014/main" id="{83D2BEA7-2B97-4126-820E-3603F78F23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514287" y="2723624"/>
            <a:ext cx="2459109" cy="2511138"/>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D47E1B4D-6A4E-4ECE-8F65-6E70B5F7EF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16200000">
            <a:off x="1482900" y="2926131"/>
            <a:ext cx="2445981" cy="2062446"/>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7A302028-462D-4E1D-BAFF-1F6BE3CBE704}"/>
              </a:ext>
            </a:extLst>
          </p:cNvPr>
          <p:cNvSpPr txBox="1"/>
          <p:nvPr/>
        </p:nvSpPr>
        <p:spPr bwMode="auto">
          <a:xfrm>
            <a:off x="0" y="1339679"/>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2800" b="1" dirty="0">
                <a:solidFill>
                  <a:srgbClr val="00B050"/>
                </a:solidFill>
              </a:rPr>
              <a:t>        </a:t>
            </a:r>
            <a:r>
              <a:rPr lang="en-US" sz="4000" b="1" dirty="0">
                <a:solidFill>
                  <a:srgbClr val="00B050"/>
                </a:solidFill>
              </a:rPr>
              <a:t>Right                   </a:t>
            </a:r>
            <a:r>
              <a:rPr lang="en-US" sz="4000" b="1" dirty="0">
                <a:solidFill>
                  <a:srgbClr val="FF0000"/>
                </a:solidFill>
              </a:rPr>
              <a:t>Wrong</a:t>
            </a:r>
            <a:endParaRPr lang="en-US" sz="2800" b="1" dirty="0">
              <a:solidFill>
                <a:srgbClr val="FF0000"/>
              </a:solidFill>
            </a:endParaRPr>
          </a:p>
        </p:txBody>
      </p:sp>
      <p:grpSp>
        <p:nvGrpSpPr>
          <p:cNvPr id="7" name="Group 6">
            <a:extLst>
              <a:ext uri="{FF2B5EF4-FFF2-40B4-BE49-F238E27FC236}">
                <a16:creationId xmlns:a16="http://schemas.microsoft.com/office/drawing/2014/main" id="{CAFCE7F2-DA3F-42BD-9820-BC79AEFE6092}"/>
              </a:ext>
            </a:extLst>
          </p:cNvPr>
          <p:cNvGrpSpPr/>
          <p:nvPr/>
        </p:nvGrpSpPr>
        <p:grpSpPr>
          <a:xfrm>
            <a:off x="1465744" y="2235483"/>
            <a:ext cx="2494547" cy="461665"/>
            <a:chOff x="1465744" y="2235483"/>
            <a:chExt cx="2494547" cy="461665"/>
          </a:xfrm>
        </p:grpSpPr>
        <p:grpSp>
          <p:nvGrpSpPr>
            <p:cNvPr id="18" name="Group 17">
              <a:extLst>
                <a:ext uri="{FF2B5EF4-FFF2-40B4-BE49-F238E27FC236}">
                  <a16:creationId xmlns:a16="http://schemas.microsoft.com/office/drawing/2014/main" id="{B70AA70D-8269-4643-9E50-9C37C6856BD3}"/>
                </a:ext>
              </a:extLst>
            </p:cNvPr>
            <p:cNvGrpSpPr/>
            <p:nvPr/>
          </p:nvGrpSpPr>
          <p:grpSpPr>
            <a:xfrm>
              <a:off x="1465744" y="2255363"/>
              <a:ext cx="1356969" cy="406117"/>
              <a:chOff x="5872091" y="2235483"/>
              <a:chExt cx="2459109" cy="406117"/>
            </a:xfrm>
          </p:grpSpPr>
          <p:sp>
            <p:nvSpPr>
              <p:cNvPr id="20" name="Rectangle 19">
                <a:extLst>
                  <a:ext uri="{FF2B5EF4-FFF2-40B4-BE49-F238E27FC236}">
                    <a16:creationId xmlns:a16="http://schemas.microsoft.com/office/drawing/2014/main" id="{7E333B1A-83DB-4300-B8BF-874F25DF2B5A}"/>
                  </a:ext>
                </a:extLst>
              </p:cNvPr>
              <p:cNvSpPr/>
              <p:nvPr/>
            </p:nvSpPr>
            <p:spPr bwMode="auto">
              <a:xfrm>
                <a:off x="5872091" y="2235483"/>
                <a:ext cx="2459109" cy="406117"/>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21" name="Arrow: Left 20">
                <a:extLst>
                  <a:ext uri="{FF2B5EF4-FFF2-40B4-BE49-F238E27FC236}">
                    <a16:creationId xmlns:a16="http://schemas.microsoft.com/office/drawing/2014/main" id="{AAB4B840-5F6E-4964-B541-702C71F7EC2E}"/>
                  </a:ext>
                </a:extLst>
              </p:cNvPr>
              <p:cNvSpPr/>
              <p:nvPr/>
            </p:nvSpPr>
            <p:spPr bwMode="auto">
              <a:xfrm>
                <a:off x="6046153" y="2273478"/>
                <a:ext cx="2061527" cy="368122"/>
              </a:xfrm>
              <a:prstGeom prst="lef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sp>
          <p:nvSpPr>
            <p:cNvPr id="5" name="TextBox 4">
              <a:extLst>
                <a:ext uri="{FF2B5EF4-FFF2-40B4-BE49-F238E27FC236}">
                  <a16:creationId xmlns:a16="http://schemas.microsoft.com/office/drawing/2014/main" id="{B8049B89-ADEB-4D22-936B-38EED7FDE034}"/>
                </a:ext>
              </a:extLst>
            </p:cNvPr>
            <p:cNvSpPr txBox="1"/>
            <p:nvPr/>
          </p:nvSpPr>
          <p:spPr bwMode="auto">
            <a:xfrm>
              <a:off x="2822713" y="2235483"/>
              <a:ext cx="11375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a:solidFill>
                    <a:srgbClr val="00B050"/>
                  </a:solidFill>
                </a:rPr>
                <a:t>Tight</a:t>
              </a:r>
            </a:p>
          </p:txBody>
        </p:sp>
      </p:grpSp>
      <p:grpSp>
        <p:nvGrpSpPr>
          <p:cNvPr id="19" name="Group 18">
            <a:extLst>
              <a:ext uri="{FF2B5EF4-FFF2-40B4-BE49-F238E27FC236}">
                <a16:creationId xmlns:a16="http://schemas.microsoft.com/office/drawing/2014/main" id="{FB0B2A0E-191C-4F12-BCDF-12642A696BD1}"/>
              </a:ext>
            </a:extLst>
          </p:cNvPr>
          <p:cNvGrpSpPr/>
          <p:nvPr/>
        </p:nvGrpSpPr>
        <p:grpSpPr>
          <a:xfrm>
            <a:off x="5508227" y="2242079"/>
            <a:ext cx="2494547" cy="461665"/>
            <a:chOff x="1465744" y="2235483"/>
            <a:chExt cx="2494547" cy="461665"/>
          </a:xfrm>
        </p:grpSpPr>
        <p:grpSp>
          <p:nvGrpSpPr>
            <p:cNvPr id="24" name="Group 23">
              <a:extLst>
                <a:ext uri="{FF2B5EF4-FFF2-40B4-BE49-F238E27FC236}">
                  <a16:creationId xmlns:a16="http://schemas.microsoft.com/office/drawing/2014/main" id="{A4F986E0-7D78-4F22-90F3-69DBF8FC6E82}"/>
                </a:ext>
              </a:extLst>
            </p:cNvPr>
            <p:cNvGrpSpPr/>
            <p:nvPr/>
          </p:nvGrpSpPr>
          <p:grpSpPr>
            <a:xfrm>
              <a:off x="1465744" y="2255363"/>
              <a:ext cx="1356969" cy="406117"/>
              <a:chOff x="5872091" y="2235483"/>
              <a:chExt cx="2459109" cy="406117"/>
            </a:xfrm>
          </p:grpSpPr>
          <p:sp>
            <p:nvSpPr>
              <p:cNvPr id="26" name="Rectangle 25">
                <a:extLst>
                  <a:ext uri="{FF2B5EF4-FFF2-40B4-BE49-F238E27FC236}">
                    <a16:creationId xmlns:a16="http://schemas.microsoft.com/office/drawing/2014/main" id="{2AC710E2-FCFB-40FD-9E39-73F391ABF162}"/>
                  </a:ext>
                </a:extLst>
              </p:cNvPr>
              <p:cNvSpPr/>
              <p:nvPr/>
            </p:nvSpPr>
            <p:spPr bwMode="auto">
              <a:xfrm>
                <a:off x="5872091" y="2235483"/>
                <a:ext cx="2459109" cy="406117"/>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27" name="Arrow: Left 26">
                <a:extLst>
                  <a:ext uri="{FF2B5EF4-FFF2-40B4-BE49-F238E27FC236}">
                    <a16:creationId xmlns:a16="http://schemas.microsoft.com/office/drawing/2014/main" id="{DCADE100-8673-4ABA-BFBB-0FAB47C9B270}"/>
                  </a:ext>
                </a:extLst>
              </p:cNvPr>
              <p:cNvSpPr/>
              <p:nvPr/>
            </p:nvSpPr>
            <p:spPr bwMode="auto">
              <a:xfrm>
                <a:off x="6046153" y="2273478"/>
                <a:ext cx="2061527" cy="368122"/>
              </a:xfrm>
              <a:prstGeom prst="lef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sp>
          <p:nvSpPr>
            <p:cNvPr id="25" name="TextBox 24">
              <a:extLst>
                <a:ext uri="{FF2B5EF4-FFF2-40B4-BE49-F238E27FC236}">
                  <a16:creationId xmlns:a16="http://schemas.microsoft.com/office/drawing/2014/main" id="{EAE76681-0BAD-4A2C-8D99-F8E26442A72B}"/>
                </a:ext>
              </a:extLst>
            </p:cNvPr>
            <p:cNvSpPr txBox="1"/>
            <p:nvPr/>
          </p:nvSpPr>
          <p:spPr bwMode="auto">
            <a:xfrm>
              <a:off x="2822713" y="2235483"/>
              <a:ext cx="11375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a:solidFill>
                    <a:srgbClr val="00B050"/>
                  </a:solidFill>
                </a:rPr>
                <a:t>Tight</a:t>
              </a:r>
            </a:p>
          </p:txBody>
        </p:sp>
      </p:grpSp>
      <p:grpSp>
        <p:nvGrpSpPr>
          <p:cNvPr id="29" name="Group 28">
            <a:extLst>
              <a:ext uri="{FF2B5EF4-FFF2-40B4-BE49-F238E27FC236}">
                <a16:creationId xmlns:a16="http://schemas.microsoft.com/office/drawing/2014/main" id="{D7BACA30-B937-4856-84F8-FFB860990128}"/>
              </a:ext>
            </a:extLst>
          </p:cNvPr>
          <p:cNvGrpSpPr/>
          <p:nvPr/>
        </p:nvGrpSpPr>
        <p:grpSpPr>
          <a:xfrm flipH="1">
            <a:off x="2497452" y="5263146"/>
            <a:ext cx="1356969" cy="406117"/>
            <a:chOff x="5872091" y="2235483"/>
            <a:chExt cx="2459109" cy="406117"/>
          </a:xfrm>
        </p:grpSpPr>
        <p:sp>
          <p:nvSpPr>
            <p:cNvPr id="31" name="Rectangle 30">
              <a:extLst>
                <a:ext uri="{FF2B5EF4-FFF2-40B4-BE49-F238E27FC236}">
                  <a16:creationId xmlns:a16="http://schemas.microsoft.com/office/drawing/2014/main" id="{95BAED10-BD0E-4C45-845D-DFE7EF915289}"/>
                </a:ext>
              </a:extLst>
            </p:cNvPr>
            <p:cNvSpPr/>
            <p:nvPr/>
          </p:nvSpPr>
          <p:spPr bwMode="auto">
            <a:xfrm>
              <a:off x="5872091" y="2235483"/>
              <a:ext cx="2459109" cy="406117"/>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32" name="Arrow: Left 31">
              <a:extLst>
                <a:ext uri="{FF2B5EF4-FFF2-40B4-BE49-F238E27FC236}">
                  <a16:creationId xmlns:a16="http://schemas.microsoft.com/office/drawing/2014/main" id="{3606E575-4EE4-4060-A920-DA331FCC016F}"/>
                </a:ext>
              </a:extLst>
            </p:cNvPr>
            <p:cNvSpPr/>
            <p:nvPr/>
          </p:nvSpPr>
          <p:spPr bwMode="auto">
            <a:xfrm>
              <a:off x="6046153" y="2273478"/>
              <a:ext cx="2061527" cy="368122"/>
            </a:xfrm>
            <a:prstGeom prst="lef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sp>
        <p:nvSpPr>
          <p:cNvPr id="30" name="TextBox 29">
            <a:extLst>
              <a:ext uri="{FF2B5EF4-FFF2-40B4-BE49-F238E27FC236}">
                <a16:creationId xmlns:a16="http://schemas.microsoft.com/office/drawing/2014/main" id="{A0F992C0-8943-4A93-BF67-2BBA2D869917}"/>
              </a:ext>
            </a:extLst>
          </p:cNvPr>
          <p:cNvSpPr txBox="1"/>
          <p:nvPr/>
        </p:nvSpPr>
        <p:spPr bwMode="auto">
          <a:xfrm>
            <a:off x="1561794" y="5234762"/>
            <a:ext cx="11375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a:solidFill>
                  <a:srgbClr val="FF0000"/>
                </a:solidFill>
              </a:rPr>
              <a:t>Loose</a:t>
            </a:r>
          </a:p>
        </p:txBody>
      </p:sp>
      <p:grpSp>
        <p:nvGrpSpPr>
          <p:cNvPr id="38" name="Group 37">
            <a:extLst>
              <a:ext uri="{FF2B5EF4-FFF2-40B4-BE49-F238E27FC236}">
                <a16:creationId xmlns:a16="http://schemas.microsoft.com/office/drawing/2014/main" id="{FCF113D7-28C5-4729-9C92-CF281D999360}"/>
              </a:ext>
            </a:extLst>
          </p:cNvPr>
          <p:cNvGrpSpPr/>
          <p:nvPr/>
        </p:nvGrpSpPr>
        <p:grpSpPr>
          <a:xfrm flipH="1">
            <a:off x="6541846" y="5272322"/>
            <a:ext cx="1356969" cy="406117"/>
            <a:chOff x="5872091" y="2235483"/>
            <a:chExt cx="2459109" cy="406117"/>
          </a:xfrm>
        </p:grpSpPr>
        <p:sp>
          <p:nvSpPr>
            <p:cNvPr id="39" name="Rectangle 38">
              <a:extLst>
                <a:ext uri="{FF2B5EF4-FFF2-40B4-BE49-F238E27FC236}">
                  <a16:creationId xmlns:a16="http://schemas.microsoft.com/office/drawing/2014/main" id="{86572523-7CEB-4512-891B-E29B02864EF4}"/>
                </a:ext>
              </a:extLst>
            </p:cNvPr>
            <p:cNvSpPr/>
            <p:nvPr/>
          </p:nvSpPr>
          <p:spPr bwMode="auto">
            <a:xfrm>
              <a:off x="5872091" y="2235483"/>
              <a:ext cx="2459109" cy="406117"/>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40" name="Arrow: Left 39">
              <a:extLst>
                <a:ext uri="{FF2B5EF4-FFF2-40B4-BE49-F238E27FC236}">
                  <a16:creationId xmlns:a16="http://schemas.microsoft.com/office/drawing/2014/main" id="{971D7ED7-FB3A-4F02-AFFA-0A0529219F22}"/>
                </a:ext>
              </a:extLst>
            </p:cNvPr>
            <p:cNvSpPr/>
            <p:nvPr/>
          </p:nvSpPr>
          <p:spPr bwMode="auto">
            <a:xfrm>
              <a:off x="6046153" y="2273478"/>
              <a:ext cx="2061527" cy="368122"/>
            </a:xfrm>
            <a:prstGeom prst="lef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sp>
        <p:nvSpPr>
          <p:cNvPr id="41" name="TextBox 40">
            <a:extLst>
              <a:ext uri="{FF2B5EF4-FFF2-40B4-BE49-F238E27FC236}">
                <a16:creationId xmlns:a16="http://schemas.microsoft.com/office/drawing/2014/main" id="{817C6BF0-9677-48B9-B633-94C66721F075}"/>
              </a:ext>
            </a:extLst>
          </p:cNvPr>
          <p:cNvSpPr txBox="1"/>
          <p:nvPr/>
        </p:nvSpPr>
        <p:spPr bwMode="auto">
          <a:xfrm>
            <a:off x="5606188" y="5243938"/>
            <a:ext cx="11375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a:solidFill>
                  <a:srgbClr val="FF0000"/>
                </a:solidFill>
              </a:rPr>
              <a:t>Loose</a:t>
            </a:r>
          </a:p>
        </p:txBody>
      </p:sp>
    </p:spTree>
    <p:extLst>
      <p:ext uri="{BB962C8B-B14F-4D97-AF65-F5344CB8AC3E}">
        <p14:creationId xmlns:p14="http://schemas.microsoft.com/office/powerpoint/2010/main" val="3203181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3F97-135A-448A-A193-56E146EF5CB3}"/>
              </a:ext>
            </a:extLst>
          </p:cNvPr>
          <p:cNvSpPr>
            <a:spLocks noGrp="1"/>
          </p:cNvSpPr>
          <p:nvPr>
            <p:ph type="title"/>
          </p:nvPr>
        </p:nvSpPr>
        <p:spPr/>
        <p:txBody>
          <a:bodyPr/>
          <a:lstStyle/>
          <a:p>
            <a:r>
              <a:rPr lang="en-US" dirty="0"/>
              <a:t>Basics</a:t>
            </a:r>
          </a:p>
        </p:txBody>
      </p:sp>
      <p:sp>
        <p:nvSpPr>
          <p:cNvPr id="4" name="Slide Number Placeholder 3">
            <a:extLst>
              <a:ext uri="{FF2B5EF4-FFF2-40B4-BE49-F238E27FC236}">
                <a16:creationId xmlns:a16="http://schemas.microsoft.com/office/drawing/2014/main" id="{8F6091A2-3B2E-4861-8ACF-B2E107BC6CB7}"/>
              </a:ext>
            </a:extLst>
          </p:cNvPr>
          <p:cNvSpPr>
            <a:spLocks noGrp="1"/>
          </p:cNvSpPr>
          <p:nvPr>
            <p:ph type="sldNum" sz="quarter" idx="4"/>
          </p:nvPr>
        </p:nvSpPr>
        <p:spPr/>
        <p:txBody>
          <a:bodyPr/>
          <a:lstStyle/>
          <a:p>
            <a:fld id="{74438B1A-AF1B-4C8B-993E-1BADE62A2451}" type="slidenum">
              <a:rPr lang="en-US" smtClean="0"/>
              <a:pPr/>
              <a:t>17</a:t>
            </a:fld>
            <a:endParaRPr lang="en-US" dirty="0"/>
          </a:p>
        </p:txBody>
      </p:sp>
      <p:pic>
        <p:nvPicPr>
          <p:cNvPr id="5" name="Picture 4">
            <a:extLst>
              <a:ext uri="{FF2B5EF4-FFF2-40B4-BE49-F238E27FC236}">
                <a16:creationId xmlns:a16="http://schemas.microsoft.com/office/drawing/2014/main" id="{23A75151-5E13-460F-ADF8-B81F6C16BC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61" t="2610" r="3010" b="9078"/>
          <a:stretch/>
        </p:blipFill>
        <p:spPr>
          <a:xfrm>
            <a:off x="309356" y="1454426"/>
            <a:ext cx="3865070" cy="3949148"/>
          </a:xfrm>
          <a:prstGeom prst="rect">
            <a:avLst/>
          </a:prstGeom>
        </p:spPr>
      </p:pic>
      <p:pic>
        <p:nvPicPr>
          <p:cNvPr id="3" name="Picture 2">
            <a:extLst>
              <a:ext uri="{FF2B5EF4-FFF2-40B4-BE49-F238E27FC236}">
                <a16:creationId xmlns:a16="http://schemas.microsoft.com/office/drawing/2014/main" id="{E4060612-D73F-4027-B7FC-CC5B9A8A05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1585" y="3308156"/>
            <a:ext cx="3153314" cy="236226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ECD2B38-482A-4E4B-B8EB-BF5B400EF3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301585" y="649288"/>
            <a:ext cx="3153314" cy="2658868"/>
          </a:xfrm>
          <a:prstGeom prst="rect">
            <a:avLst/>
          </a:prstGeom>
        </p:spPr>
      </p:pic>
      <p:sp>
        <p:nvSpPr>
          <p:cNvPr id="8" name="TextBox 7">
            <a:extLst>
              <a:ext uri="{FF2B5EF4-FFF2-40B4-BE49-F238E27FC236}">
                <a16:creationId xmlns:a16="http://schemas.microsoft.com/office/drawing/2014/main" id="{EA7C1229-C6C5-4FB3-AE12-BE80FD62C478}"/>
              </a:ext>
            </a:extLst>
          </p:cNvPr>
          <p:cNvSpPr txBox="1"/>
          <p:nvPr/>
        </p:nvSpPr>
        <p:spPr bwMode="auto">
          <a:xfrm rot="5400000">
            <a:off x="5101400" y="2667556"/>
            <a:ext cx="604299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2800" b="1" dirty="0">
                <a:solidFill>
                  <a:srgbClr val="00B050"/>
                </a:solidFill>
              </a:rPr>
              <a:t>        </a:t>
            </a:r>
            <a:r>
              <a:rPr lang="en-US" sz="4000" b="1" dirty="0">
                <a:solidFill>
                  <a:srgbClr val="00B050"/>
                </a:solidFill>
              </a:rPr>
              <a:t>Right        </a:t>
            </a:r>
            <a:r>
              <a:rPr lang="en-US" sz="4000" b="1" dirty="0">
                <a:solidFill>
                  <a:srgbClr val="FF0000"/>
                </a:solidFill>
              </a:rPr>
              <a:t>Wrong</a:t>
            </a:r>
            <a:endParaRPr lang="en-US" sz="2800" b="1" dirty="0">
              <a:solidFill>
                <a:srgbClr val="FF0000"/>
              </a:solidFill>
            </a:endParaRPr>
          </a:p>
        </p:txBody>
      </p:sp>
    </p:spTree>
    <p:extLst>
      <p:ext uri="{BB962C8B-B14F-4D97-AF65-F5344CB8AC3E}">
        <p14:creationId xmlns:p14="http://schemas.microsoft.com/office/powerpoint/2010/main" val="769603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DC08D-CFC3-4F85-8737-C30D523E2025}"/>
              </a:ext>
            </a:extLst>
          </p:cNvPr>
          <p:cNvSpPr>
            <a:spLocks noGrp="1"/>
          </p:cNvSpPr>
          <p:nvPr>
            <p:ph type="title"/>
          </p:nvPr>
        </p:nvSpPr>
        <p:spPr/>
        <p:txBody>
          <a:bodyPr/>
          <a:lstStyle/>
          <a:p>
            <a:r>
              <a:rPr lang="en-US" dirty="0"/>
              <a:t>Bad Safety Wire</a:t>
            </a:r>
          </a:p>
        </p:txBody>
      </p:sp>
      <p:sp>
        <p:nvSpPr>
          <p:cNvPr id="4" name="Slide Number Placeholder 3">
            <a:extLst>
              <a:ext uri="{FF2B5EF4-FFF2-40B4-BE49-F238E27FC236}">
                <a16:creationId xmlns:a16="http://schemas.microsoft.com/office/drawing/2014/main" id="{B4828848-5CA8-4E06-BD49-26EB59342A8C}"/>
              </a:ext>
            </a:extLst>
          </p:cNvPr>
          <p:cNvSpPr>
            <a:spLocks noGrp="1"/>
          </p:cNvSpPr>
          <p:nvPr>
            <p:ph type="sldNum" sz="quarter" idx="4"/>
          </p:nvPr>
        </p:nvSpPr>
        <p:spPr/>
        <p:txBody>
          <a:bodyPr/>
          <a:lstStyle/>
          <a:p>
            <a:fld id="{74438B1A-AF1B-4C8B-993E-1BADE62A2451}" type="slidenum">
              <a:rPr lang="en-US" smtClean="0"/>
              <a:pPr/>
              <a:t>18</a:t>
            </a:fld>
            <a:endParaRPr lang="en-US" dirty="0"/>
          </a:p>
        </p:txBody>
      </p:sp>
      <p:pic>
        <p:nvPicPr>
          <p:cNvPr id="7" name="Picture 6">
            <a:extLst>
              <a:ext uri="{FF2B5EF4-FFF2-40B4-BE49-F238E27FC236}">
                <a16:creationId xmlns:a16="http://schemas.microsoft.com/office/drawing/2014/main" id="{E607EF2D-992E-4613-8B7B-1574A6890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111" y="1055982"/>
            <a:ext cx="5709036" cy="4629201"/>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B203A01D-9F8B-4C39-A1CF-CB4A1FACCDE5}"/>
              </a:ext>
            </a:extLst>
          </p:cNvPr>
          <p:cNvSpPr txBox="1">
            <a:spLocks/>
          </p:cNvSpPr>
          <p:nvPr/>
        </p:nvSpPr>
        <p:spPr bwMode="auto">
          <a:xfrm>
            <a:off x="428625" y="1055982"/>
            <a:ext cx="8585131" cy="60960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200" kern="0" dirty="0"/>
              <a:t>Nothing says, I don’t care…</a:t>
            </a:r>
          </a:p>
        </p:txBody>
      </p:sp>
      <p:sp>
        <p:nvSpPr>
          <p:cNvPr id="10" name="Title 1">
            <a:extLst>
              <a:ext uri="{FF2B5EF4-FFF2-40B4-BE49-F238E27FC236}">
                <a16:creationId xmlns:a16="http://schemas.microsoft.com/office/drawing/2014/main" id="{3A8BD44B-4604-4812-9B88-59CBD5D589E0}"/>
              </a:ext>
            </a:extLst>
          </p:cNvPr>
          <p:cNvSpPr txBox="1">
            <a:spLocks/>
          </p:cNvSpPr>
          <p:nvPr/>
        </p:nvSpPr>
        <p:spPr bwMode="auto">
          <a:xfrm>
            <a:off x="585478" y="5232106"/>
            <a:ext cx="8158782" cy="60960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r">
              <a:buNone/>
            </a:pPr>
            <a:r>
              <a:rPr lang="en-US" sz="3200" kern="0" dirty="0"/>
              <a:t>…like bad safety wire</a:t>
            </a:r>
          </a:p>
        </p:txBody>
      </p:sp>
    </p:spTree>
    <p:extLst>
      <p:ext uri="{BB962C8B-B14F-4D97-AF65-F5344CB8AC3E}">
        <p14:creationId xmlns:p14="http://schemas.microsoft.com/office/powerpoint/2010/main" val="4121336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CEE0-F14A-4C0A-B2E8-31F58070BB19}"/>
              </a:ext>
            </a:extLst>
          </p:cNvPr>
          <p:cNvSpPr>
            <a:spLocks noGrp="1"/>
          </p:cNvSpPr>
          <p:nvPr>
            <p:ph type="title"/>
          </p:nvPr>
        </p:nvSpPr>
        <p:spPr/>
        <p:txBody>
          <a:bodyPr/>
          <a:lstStyle/>
          <a:p>
            <a:r>
              <a:rPr lang="en-US" dirty="0"/>
              <a:t>Just for fun</a:t>
            </a:r>
          </a:p>
        </p:txBody>
      </p:sp>
      <p:sp>
        <p:nvSpPr>
          <p:cNvPr id="4" name="Slide Number Placeholder 3">
            <a:extLst>
              <a:ext uri="{FF2B5EF4-FFF2-40B4-BE49-F238E27FC236}">
                <a16:creationId xmlns:a16="http://schemas.microsoft.com/office/drawing/2014/main" id="{76F826B9-DD55-4652-B5A5-4DD9C0323211}"/>
              </a:ext>
            </a:extLst>
          </p:cNvPr>
          <p:cNvSpPr>
            <a:spLocks noGrp="1"/>
          </p:cNvSpPr>
          <p:nvPr>
            <p:ph type="sldNum" sz="quarter" idx="4"/>
          </p:nvPr>
        </p:nvSpPr>
        <p:spPr/>
        <p:txBody>
          <a:bodyPr/>
          <a:lstStyle/>
          <a:p>
            <a:fld id="{74438B1A-AF1B-4C8B-993E-1BADE62A2451}" type="slidenum">
              <a:rPr lang="en-US" smtClean="0"/>
              <a:pPr/>
              <a:t>19</a:t>
            </a:fld>
            <a:endParaRPr lang="en-US" dirty="0"/>
          </a:p>
        </p:txBody>
      </p:sp>
      <p:pic>
        <p:nvPicPr>
          <p:cNvPr id="5" name="Picture 4">
            <a:extLst>
              <a:ext uri="{FF2B5EF4-FFF2-40B4-BE49-F238E27FC236}">
                <a16:creationId xmlns:a16="http://schemas.microsoft.com/office/drawing/2014/main" id="{CCC56DD5-2ED6-4BA9-A88E-8A04ADB18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576" y="1597688"/>
            <a:ext cx="5856304" cy="37480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665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a:t>
            </a:fld>
            <a:endParaRPr lang="en-US" dirty="0"/>
          </a:p>
        </p:txBody>
      </p:sp>
      <p:sp>
        <p:nvSpPr>
          <p:cNvPr id="6" name="Content Placeholder 2"/>
          <p:cNvSpPr>
            <a:spLocks noGrp="1"/>
          </p:cNvSpPr>
          <p:nvPr>
            <p:ph idx="1"/>
          </p:nvPr>
        </p:nvSpPr>
        <p:spPr/>
        <p:txBody>
          <a:bodyPr/>
          <a:lstStyle/>
          <a:p>
            <a:r>
              <a:rPr lang="en-US" dirty="0">
                <a:ea typeface="ＭＳ Ｐゴシック" pitchFamily="34" charset="-128"/>
              </a:rPr>
              <a:t>Exits</a:t>
            </a:r>
          </a:p>
          <a:p>
            <a:r>
              <a:rPr lang="en-US" dirty="0">
                <a:ea typeface="ＭＳ Ｐゴシック" pitchFamily="34" charset="-128"/>
              </a:rPr>
              <a:t>Restrooms</a:t>
            </a:r>
          </a:p>
          <a:p>
            <a:r>
              <a:rPr lang="en-US" dirty="0">
                <a:ea typeface="ＭＳ Ｐゴシック" pitchFamily="34" charset="-128"/>
              </a:rPr>
              <a:t>Emergency Evacuation</a:t>
            </a:r>
          </a:p>
          <a:p>
            <a:r>
              <a:rPr lang="en-US" dirty="0">
                <a:ea typeface="ＭＳ Ｐゴシック" pitchFamily="34" charset="-128"/>
              </a:rPr>
              <a:t>Breaks </a:t>
            </a:r>
          </a:p>
          <a:p>
            <a:r>
              <a:rPr lang="en-US" dirty="0">
                <a:ea typeface="ＭＳ Ｐゴシック" pitchFamily="34" charset="-128"/>
              </a:rPr>
              <a:t>Sponsor Acknowledgment</a:t>
            </a:r>
          </a:p>
          <a:p>
            <a:r>
              <a:rPr lang="en-US" dirty="0">
                <a:ea typeface="ＭＳ Ｐゴシック" pitchFamily="34" charset="-128"/>
              </a:rPr>
              <a:t>Other information</a:t>
            </a:r>
          </a:p>
          <a:p>
            <a:endParaRPr lang="en-US" dirty="0">
              <a:ea typeface="ＭＳ Ｐゴシック" pitchFamily="34" charset="-128"/>
            </a:endParaRPr>
          </a:p>
          <a:p>
            <a:endParaRPr lang="en-US" dirty="0">
              <a:ea typeface="ＭＳ Ｐゴシック" pitchFamily="34" charset="-128"/>
            </a:endParaRPr>
          </a:p>
        </p:txBody>
      </p:sp>
      <p:grpSp>
        <p:nvGrpSpPr>
          <p:cNvPr id="5" name="Group 4"/>
          <p:cNvGrpSpPr/>
          <p:nvPr/>
        </p:nvGrpSpPr>
        <p:grpSpPr>
          <a:xfrm>
            <a:off x="5595678" y="2592475"/>
            <a:ext cx="3417694" cy="2921724"/>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extLst>
      <p:ext uri="{BB962C8B-B14F-4D97-AF65-F5344CB8AC3E}">
        <p14:creationId xmlns:p14="http://schemas.microsoft.com/office/powerpoint/2010/main" val="837213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otorcycle, bicycle, parked, red&#10;&#10;Description automatically generated">
            <a:extLst>
              <a:ext uri="{FF2B5EF4-FFF2-40B4-BE49-F238E27FC236}">
                <a16:creationId xmlns:a16="http://schemas.microsoft.com/office/drawing/2014/main" id="{C74CD097-03FC-41CD-B0BB-67F6C66A9F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8783" y="954088"/>
            <a:ext cx="8705969" cy="478821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73E5EEE2-5FA1-485A-8E61-24E410D57746}"/>
              </a:ext>
            </a:extLst>
          </p:cNvPr>
          <p:cNvSpPr>
            <a:spLocks noGrp="1"/>
          </p:cNvSpPr>
          <p:nvPr>
            <p:ph type="title"/>
          </p:nvPr>
        </p:nvSpPr>
        <p:spPr/>
        <p:txBody>
          <a:bodyPr/>
          <a:lstStyle/>
          <a:p>
            <a:r>
              <a:rPr lang="en-US" dirty="0"/>
              <a:t>Lock Nuts</a:t>
            </a:r>
          </a:p>
        </p:txBody>
      </p:sp>
      <p:sp>
        <p:nvSpPr>
          <p:cNvPr id="4" name="Slide Number Placeholder 3">
            <a:extLst>
              <a:ext uri="{FF2B5EF4-FFF2-40B4-BE49-F238E27FC236}">
                <a16:creationId xmlns:a16="http://schemas.microsoft.com/office/drawing/2014/main" id="{E20C7E25-BCF5-465B-9E8F-06039108D896}"/>
              </a:ext>
            </a:extLst>
          </p:cNvPr>
          <p:cNvSpPr>
            <a:spLocks noGrp="1"/>
          </p:cNvSpPr>
          <p:nvPr>
            <p:ph type="sldNum" sz="quarter" idx="4"/>
          </p:nvPr>
        </p:nvSpPr>
        <p:spPr/>
        <p:txBody>
          <a:bodyPr/>
          <a:lstStyle/>
          <a:p>
            <a:fld id="{74438B1A-AF1B-4C8B-993E-1BADE62A2451}" type="slidenum">
              <a:rPr lang="en-US" smtClean="0"/>
              <a:pPr/>
              <a:t>20</a:t>
            </a:fld>
            <a:endParaRPr lang="en-US" dirty="0"/>
          </a:p>
        </p:txBody>
      </p:sp>
      <p:pic>
        <p:nvPicPr>
          <p:cNvPr id="9" name="Picture 8">
            <a:extLst>
              <a:ext uri="{FF2B5EF4-FFF2-40B4-BE49-F238E27FC236}">
                <a16:creationId xmlns:a16="http://schemas.microsoft.com/office/drawing/2014/main" id="{B109E068-064A-460A-BCBF-7D340C6E44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2324" y="89214"/>
            <a:ext cx="3105150" cy="4057650"/>
          </a:xfrm>
          <a:prstGeom prst="rect">
            <a:avLst/>
          </a:prstGeom>
        </p:spPr>
      </p:pic>
      <p:cxnSp>
        <p:nvCxnSpPr>
          <p:cNvPr id="11" name="Straight Arrow Connector 10">
            <a:extLst>
              <a:ext uri="{FF2B5EF4-FFF2-40B4-BE49-F238E27FC236}">
                <a16:creationId xmlns:a16="http://schemas.microsoft.com/office/drawing/2014/main" id="{754359F8-1121-454C-8545-05B7CE8A27FE}"/>
              </a:ext>
            </a:extLst>
          </p:cNvPr>
          <p:cNvCxnSpPr/>
          <p:nvPr/>
        </p:nvCxnSpPr>
        <p:spPr bwMode="auto">
          <a:xfrm flipV="1">
            <a:off x="5287617" y="2995890"/>
            <a:ext cx="1948070" cy="1006285"/>
          </a:xfrm>
          <a:prstGeom prst="straightConnector1">
            <a:avLst/>
          </a:prstGeom>
          <a:noFill/>
          <a:ln w="76200" cap="flat" cmpd="sng" algn="ctr">
            <a:solidFill>
              <a:srgbClr val="FF00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a:extLst>
              <a:ext uri="{FF2B5EF4-FFF2-40B4-BE49-F238E27FC236}">
                <a16:creationId xmlns:a16="http://schemas.microsoft.com/office/drawing/2014/main" id="{6B5D9E95-8917-4960-B556-5E7926A7A898}"/>
              </a:ext>
            </a:extLst>
          </p:cNvPr>
          <p:cNvSpPr txBox="1"/>
          <p:nvPr/>
        </p:nvSpPr>
        <p:spPr bwMode="auto">
          <a:xfrm>
            <a:off x="4081670" y="2809461"/>
            <a:ext cx="876410" cy="115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endParaRPr lang="en-US" sz="1200" b="1" dirty="0">
              <a:solidFill>
                <a:srgbClr val="C0C0C0"/>
              </a:solidFill>
            </a:endParaRPr>
          </a:p>
        </p:txBody>
      </p:sp>
    </p:spTree>
    <p:extLst>
      <p:ext uri="{BB962C8B-B14F-4D97-AF65-F5344CB8AC3E}">
        <p14:creationId xmlns:p14="http://schemas.microsoft.com/office/powerpoint/2010/main" val="3843355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41A8F-862C-459D-BB43-AC397C21AE82}"/>
              </a:ext>
            </a:extLst>
          </p:cNvPr>
          <p:cNvSpPr>
            <a:spLocks noGrp="1"/>
          </p:cNvSpPr>
          <p:nvPr>
            <p:ph type="title"/>
          </p:nvPr>
        </p:nvSpPr>
        <p:spPr/>
        <p:txBody>
          <a:bodyPr/>
          <a:lstStyle/>
          <a:p>
            <a:r>
              <a:rPr lang="en-US" dirty="0"/>
              <a:t>Lock Nuts</a:t>
            </a:r>
          </a:p>
        </p:txBody>
      </p:sp>
      <p:sp>
        <p:nvSpPr>
          <p:cNvPr id="4" name="Slide Number Placeholder 3">
            <a:extLst>
              <a:ext uri="{FF2B5EF4-FFF2-40B4-BE49-F238E27FC236}">
                <a16:creationId xmlns:a16="http://schemas.microsoft.com/office/drawing/2014/main" id="{A39BB71E-68E2-41C2-B42B-033B4CE189BC}"/>
              </a:ext>
            </a:extLst>
          </p:cNvPr>
          <p:cNvSpPr>
            <a:spLocks noGrp="1"/>
          </p:cNvSpPr>
          <p:nvPr>
            <p:ph type="sldNum" sz="quarter" idx="4"/>
          </p:nvPr>
        </p:nvSpPr>
        <p:spPr/>
        <p:txBody>
          <a:bodyPr/>
          <a:lstStyle/>
          <a:p>
            <a:fld id="{74438B1A-AF1B-4C8B-993E-1BADE62A2451}" type="slidenum">
              <a:rPr lang="en-US" smtClean="0"/>
              <a:pPr/>
              <a:t>21</a:t>
            </a:fld>
            <a:endParaRPr lang="en-US" dirty="0"/>
          </a:p>
        </p:txBody>
      </p:sp>
      <p:pic>
        <p:nvPicPr>
          <p:cNvPr id="5" name="Picture 4">
            <a:extLst>
              <a:ext uri="{FF2B5EF4-FFF2-40B4-BE49-F238E27FC236}">
                <a16:creationId xmlns:a16="http://schemas.microsoft.com/office/drawing/2014/main" id="{4864EBCA-266C-4D41-BDAC-80AD5FFCA7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31272" y="1204513"/>
            <a:ext cx="7481455" cy="4448973"/>
          </a:xfrm>
          <a:prstGeom prst="rect">
            <a:avLst/>
          </a:prstGeom>
          <a:ln>
            <a:noFill/>
          </a:ln>
          <a:effectLst>
            <a:outerShdw blurRad="292100" dist="139700" dir="2700000" algn="tl" rotWithShape="0">
              <a:srgbClr val="333333">
                <a:alpha val="65000"/>
              </a:srgbClr>
            </a:outerShdw>
          </a:effectLst>
        </p:spPr>
      </p:pic>
      <p:sp>
        <p:nvSpPr>
          <p:cNvPr id="9" name="Arrow: Left 8">
            <a:extLst>
              <a:ext uri="{FF2B5EF4-FFF2-40B4-BE49-F238E27FC236}">
                <a16:creationId xmlns:a16="http://schemas.microsoft.com/office/drawing/2014/main" id="{681092E9-12F9-4D5C-8EEA-E31F29D34655}"/>
              </a:ext>
            </a:extLst>
          </p:cNvPr>
          <p:cNvSpPr/>
          <p:nvPr/>
        </p:nvSpPr>
        <p:spPr bwMode="auto">
          <a:xfrm>
            <a:off x="2414305" y="3429000"/>
            <a:ext cx="1058848" cy="518181"/>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0" name="Arrow: Left 9">
            <a:extLst>
              <a:ext uri="{FF2B5EF4-FFF2-40B4-BE49-F238E27FC236}">
                <a16:creationId xmlns:a16="http://schemas.microsoft.com/office/drawing/2014/main" id="{246EB397-5826-42C2-A5CE-19873D30D2CB}"/>
              </a:ext>
            </a:extLst>
          </p:cNvPr>
          <p:cNvSpPr/>
          <p:nvPr/>
        </p:nvSpPr>
        <p:spPr bwMode="auto">
          <a:xfrm>
            <a:off x="2036618" y="4760843"/>
            <a:ext cx="1058848" cy="518181"/>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67455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C34AE-6B4C-4967-9367-66E6245C3E92}"/>
              </a:ext>
            </a:extLst>
          </p:cNvPr>
          <p:cNvSpPr>
            <a:spLocks noGrp="1"/>
          </p:cNvSpPr>
          <p:nvPr>
            <p:ph type="title"/>
          </p:nvPr>
        </p:nvSpPr>
        <p:spPr/>
        <p:txBody>
          <a:bodyPr/>
          <a:lstStyle/>
          <a:p>
            <a:r>
              <a:rPr lang="en-US" dirty="0" err="1"/>
              <a:t>Nieuport</a:t>
            </a:r>
            <a:r>
              <a:rPr lang="en-US" dirty="0"/>
              <a:t> 28, Paso Robles, CA</a:t>
            </a:r>
          </a:p>
        </p:txBody>
      </p:sp>
      <p:sp>
        <p:nvSpPr>
          <p:cNvPr id="4" name="Slide Number Placeholder 3">
            <a:extLst>
              <a:ext uri="{FF2B5EF4-FFF2-40B4-BE49-F238E27FC236}">
                <a16:creationId xmlns:a16="http://schemas.microsoft.com/office/drawing/2014/main" id="{45B2C57C-8E93-4381-8AFE-0BB454196230}"/>
              </a:ext>
            </a:extLst>
          </p:cNvPr>
          <p:cNvSpPr>
            <a:spLocks noGrp="1"/>
          </p:cNvSpPr>
          <p:nvPr>
            <p:ph type="sldNum" sz="quarter" idx="4"/>
          </p:nvPr>
        </p:nvSpPr>
        <p:spPr/>
        <p:txBody>
          <a:bodyPr/>
          <a:lstStyle/>
          <a:p>
            <a:fld id="{74438B1A-AF1B-4C8B-993E-1BADE62A2451}" type="slidenum">
              <a:rPr lang="en-US" smtClean="0"/>
              <a:pPr/>
              <a:t>22</a:t>
            </a:fld>
            <a:endParaRPr lang="en-US" dirty="0"/>
          </a:p>
        </p:txBody>
      </p:sp>
      <p:pic>
        <p:nvPicPr>
          <p:cNvPr id="6" name="Picture 5">
            <a:extLst>
              <a:ext uri="{FF2B5EF4-FFF2-40B4-BE49-F238E27FC236}">
                <a16:creationId xmlns:a16="http://schemas.microsoft.com/office/drawing/2014/main" id="{338AFE28-0085-4CB6-9A5A-3D971D721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905" y="1324019"/>
            <a:ext cx="8127539" cy="42603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5347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FB34-A90E-49DA-BFF9-D87DF38F1597}"/>
              </a:ext>
            </a:extLst>
          </p:cNvPr>
          <p:cNvSpPr>
            <a:spLocks noGrp="1"/>
          </p:cNvSpPr>
          <p:nvPr>
            <p:ph type="title"/>
          </p:nvPr>
        </p:nvSpPr>
        <p:spPr/>
        <p:txBody>
          <a:bodyPr/>
          <a:lstStyle/>
          <a:p>
            <a:r>
              <a:rPr lang="en-US" dirty="0"/>
              <a:t>Turnbuckles</a:t>
            </a:r>
          </a:p>
        </p:txBody>
      </p:sp>
      <p:sp>
        <p:nvSpPr>
          <p:cNvPr id="4" name="Slide Number Placeholder 3">
            <a:extLst>
              <a:ext uri="{FF2B5EF4-FFF2-40B4-BE49-F238E27FC236}">
                <a16:creationId xmlns:a16="http://schemas.microsoft.com/office/drawing/2014/main" id="{5477FE95-2D9F-491F-B3DD-96E538922DFF}"/>
              </a:ext>
            </a:extLst>
          </p:cNvPr>
          <p:cNvSpPr>
            <a:spLocks noGrp="1"/>
          </p:cNvSpPr>
          <p:nvPr>
            <p:ph type="sldNum" sz="quarter" idx="4"/>
          </p:nvPr>
        </p:nvSpPr>
        <p:spPr/>
        <p:txBody>
          <a:bodyPr/>
          <a:lstStyle/>
          <a:p>
            <a:fld id="{74438B1A-AF1B-4C8B-993E-1BADE62A2451}" type="slidenum">
              <a:rPr lang="en-US" smtClean="0"/>
              <a:pPr/>
              <a:t>23</a:t>
            </a:fld>
            <a:endParaRPr lang="en-US" dirty="0"/>
          </a:p>
        </p:txBody>
      </p:sp>
      <p:pic>
        <p:nvPicPr>
          <p:cNvPr id="5" name="Picture 4">
            <a:extLst>
              <a:ext uri="{FF2B5EF4-FFF2-40B4-BE49-F238E27FC236}">
                <a16:creationId xmlns:a16="http://schemas.microsoft.com/office/drawing/2014/main" id="{78DEDB35-6559-4697-8459-E4AC3831FD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8625" y="1508125"/>
            <a:ext cx="4226361" cy="178816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8EB201F-2E11-48EC-A269-3278A97257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43001" y="2999421"/>
            <a:ext cx="3716679" cy="269144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A0682E1-6CBC-42C0-B289-3DBD83EED9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795826" y="1508124"/>
            <a:ext cx="3919549" cy="2982595"/>
          </a:xfrm>
          <a:prstGeom prst="rect">
            <a:avLst/>
          </a:prstGeom>
          <a:ln>
            <a:noFill/>
          </a:ln>
          <a:effectLst>
            <a:outerShdw blurRad="292100" dist="139700" dir="2700000" algn="tl" rotWithShape="0">
              <a:srgbClr val="333333">
                <a:alpha val="65000"/>
              </a:srgbClr>
            </a:outerShdw>
          </a:effectLst>
        </p:spPr>
      </p:pic>
      <p:sp>
        <p:nvSpPr>
          <p:cNvPr id="8" name="Oval 7">
            <a:extLst>
              <a:ext uri="{FF2B5EF4-FFF2-40B4-BE49-F238E27FC236}">
                <a16:creationId xmlns:a16="http://schemas.microsoft.com/office/drawing/2014/main" id="{CE666A1C-2DAF-46ED-AA2C-A9C7E3B1E94D}"/>
              </a:ext>
            </a:extLst>
          </p:cNvPr>
          <p:cNvSpPr/>
          <p:nvPr/>
        </p:nvSpPr>
        <p:spPr bwMode="auto">
          <a:xfrm>
            <a:off x="2855876" y="3712369"/>
            <a:ext cx="1101265" cy="964247"/>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09122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FB6D1-AE49-495D-B765-906C4D798765}"/>
              </a:ext>
            </a:extLst>
          </p:cNvPr>
          <p:cNvSpPr>
            <a:spLocks noGrp="1"/>
          </p:cNvSpPr>
          <p:nvPr>
            <p:ph type="title"/>
          </p:nvPr>
        </p:nvSpPr>
        <p:spPr/>
        <p:txBody>
          <a:bodyPr/>
          <a:lstStyle/>
          <a:p>
            <a:r>
              <a:rPr lang="en-US" dirty="0"/>
              <a:t>Turnbuckles</a:t>
            </a:r>
          </a:p>
        </p:txBody>
      </p:sp>
      <p:sp>
        <p:nvSpPr>
          <p:cNvPr id="4" name="Slide Number Placeholder 3">
            <a:extLst>
              <a:ext uri="{FF2B5EF4-FFF2-40B4-BE49-F238E27FC236}">
                <a16:creationId xmlns:a16="http://schemas.microsoft.com/office/drawing/2014/main" id="{88B21C30-1261-4E64-8A8F-03F7D1673634}"/>
              </a:ext>
            </a:extLst>
          </p:cNvPr>
          <p:cNvSpPr>
            <a:spLocks noGrp="1"/>
          </p:cNvSpPr>
          <p:nvPr>
            <p:ph type="sldNum" sz="quarter" idx="4"/>
          </p:nvPr>
        </p:nvSpPr>
        <p:spPr/>
        <p:txBody>
          <a:bodyPr/>
          <a:lstStyle/>
          <a:p>
            <a:fld id="{74438B1A-AF1B-4C8B-993E-1BADE62A2451}" type="slidenum">
              <a:rPr lang="en-US" smtClean="0"/>
              <a:pPr/>
              <a:t>24</a:t>
            </a:fld>
            <a:endParaRPr lang="en-US" dirty="0"/>
          </a:p>
        </p:txBody>
      </p:sp>
      <p:pic>
        <p:nvPicPr>
          <p:cNvPr id="5" name="Picture 4">
            <a:extLst>
              <a:ext uri="{FF2B5EF4-FFF2-40B4-BE49-F238E27FC236}">
                <a16:creationId xmlns:a16="http://schemas.microsoft.com/office/drawing/2014/main" id="{3FC2058D-F548-4C55-A030-D29E3F026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25" y="1700212"/>
            <a:ext cx="4407535" cy="2446384"/>
          </a:xfrm>
          <a:prstGeom prst="rect">
            <a:avLst/>
          </a:prstGeom>
        </p:spPr>
      </p:pic>
      <p:pic>
        <p:nvPicPr>
          <p:cNvPr id="6" name="Picture 5">
            <a:extLst>
              <a:ext uri="{FF2B5EF4-FFF2-40B4-BE49-F238E27FC236}">
                <a16:creationId xmlns:a16="http://schemas.microsoft.com/office/drawing/2014/main" id="{ABCF3B50-3DBC-4020-B63E-BA1063D18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90" y="954088"/>
            <a:ext cx="3250565" cy="4396002"/>
          </a:xfrm>
          <a:prstGeom prst="rect">
            <a:avLst/>
          </a:prstGeom>
        </p:spPr>
      </p:pic>
    </p:spTree>
    <p:extLst>
      <p:ext uri="{BB962C8B-B14F-4D97-AF65-F5344CB8AC3E}">
        <p14:creationId xmlns:p14="http://schemas.microsoft.com/office/powerpoint/2010/main" val="550799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28321-F0BF-40FA-9F1A-B6DFCB7FD5B5}"/>
              </a:ext>
            </a:extLst>
          </p:cNvPr>
          <p:cNvSpPr>
            <a:spLocks noGrp="1"/>
          </p:cNvSpPr>
          <p:nvPr>
            <p:ph type="title"/>
          </p:nvPr>
        </p:nvSpPr>
        <p:spPr/>
        <p:txBody>
          <a:bodyPr/>
          <a:lstStyle/>
          <a:p>
            <a:r>
              <a:rPr lang="en-US" dirty="0"/>
              <a:t>Beechcraft Bonanza</a:t>
            </a:r>
          </a:p>
        </p:txBody>
      </p:sp>
      <p:sp>
        <p:nvSpPr>
          <p:cNvPr id="4" name="Slide Number Placeholder 3">
            <a:extLst>
              <a:ext uri="{FF2B5EF4-FFF2-40B4-BE49-F238E27FC236}">
                <a16:creationId xmlns:a16="http://schemas.microsoft.com/office/drawing/2014/main" id="{58F9147D-F6B2-48CD-B36C-E72F3F224C46}"/>
              </a:ext>
            </a:extLst>
          </p:cNvPr>
          <p:cNvSpPr>
            <a:spLocks noGrp="1"/>
          </p:cNvSpPr>
          <p:nvPr>
            <p:ph type="sldNum" sz="quarter" idx="4"/>
          </p:nvPr>
        </p:nvSpPr>
        <p:spPr/>
        <p:txBody>
          <a:bodyPr/>
          <a:lstStyle/>
          <a:p>
            <a:fld id="{74438B1A-AF1B-4C8B-993E-1BADE62A2451}" type="slidenum">
              <a:rPr lang="en-US" smtClean="0"/>
              <a:pPr/>
              <a:t>25</a:t>
            </a:fld>
            <a:endParaRPr lang="en-US" dirty="0"/>
          </a:p>
        </p:txBody>
      </p:sp>
      <p:pic>
        <p:nvPicPr>
          <p:cNvPr id="5" name="Picture 4">
            <a:extLst>
              <a:ext uri="{FF2B5EF4-FFF2-40B4-BE49-F238E27FC236}">
                <a16:creationId xmlns:a16="http://schemas.microsoft.com/office/drawing/2014/main" id="{140C0891-729B-4D97-91B6-EF5EB1D3AF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40373" y="1291058"/>
            <a:ext cx="8324360" cy="43411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3284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49256B8-1BD7-434A-99B7-CACC2CC08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367" y="1610910"/>
            <a:ext cx="4834330" cy="3901994"/>
          </a:xfrm>
          <a:prstGeom prst="rect">
            <a:avLst/>
          </a:prstGeom>
        </p:spPr>
      </p:pic>
      <p:sp>
        <p:nvSpPr>
          <p:cNvPr id="2" name="Title 1">
            <a:extLst>
              <a:ext uri="{FF2B5EF4-FFF2-40B4-BE49-F238E27FC236}">
                <a16:creationId xmlns:a16="http://schemas.microsoft.com/office/drawing/2014/main" id="{AA373339-670E-4358-8EF5-B1AEFF83B619}"/>
              </a:ext>
            </a:extLst>
          </p:cNvPr>
          <p:cNvSpPr>
            <a:spLocks noGrp="1"/>
          </p:cNvSpPr>
          <p:nvPr>
            <p:ph type="title"/>
          </p:nvPr>
        </p:nvSpPr>
        <p:spPr/>
        <p:txBody>
          <a:bodyPr/>
          <a:lstStyle/>
          <a:p>
            <a:r>
              <a:rPr lang="en-US" dirty="0"/>
              <a:t>Castle Nuts</a:t>
            </a:r>
          </a:p>
        </p:txBody>
      </p:sp>
      <p:sp>
        <p:nvSpPr>
          <p:cNvPr id="4" name="Slide Number Placeholder 3">
            <a:extLst>
              <a:ext uri="{FF2B5EF4-FFF2-40B4-BE49-F238E27FC236}">
                <a16:creationId xmlns:a16="http://schemas.microsoft.com/office/drawing/2014/main" id="{FC06A3A2-7B26-4CD7-B5CD-A9A95D7EB8C2}"/>
              </a:ext>
            </a:extLst>
          </p:cNvPr>
          <p:cNvSpPr>
            <a:spLocks noGrp="1"/>
          </p:cNvSpPr>
          <p:nvPr>
            <p:ph type="sldNum" sz="quarter" idx="4"/>
          </p:nvPr>
        </p:nvSpPr>
        <p:spPr/>
        <p:txBody>
          <a:bodyPr/>
          <a:lstStyle/>
          <a:p>
            <a:fld id="{74438B1A-AF1B-4C8B-993E-1BADE62A2451}" type="slidenum">
              <a:rPr lang="en-US" smtClean="0"/>
              <a:pPr/>
              <a:t>26</a:t>
            </a:fld>
            <a:endParaRPr lang="en-US" dirty="0"/>
          </a:p>
        </p:txBody>
      </p:sp>
      <p:sp>
        <p:nvSpPr>
          <p:cNvPr id="12" name="Arrow: Left 11">
            <a:extLst>
              <a:ext uri="{FF2B5EF4-FFF2-40B4-BE49-F238E27FC236}">
                <a16:creationId xmlns:a16="http://schemas.microsoft.com/office/drawing/2014/main" id="{C20F83D1-7BB8-4B21-9148-688E73B257E6}"/>
              </a:ext>
            </a:extLst>
          </p:cNvPr>
          <p:cNvSpPr/>
          <p:nvPr/>
        </p:nvSpPr>
        <p:spPr bwMode="auto">
          <a:xfrm flipH="1">
            <a:off x="1930600" y="2110408"/>
            <a:ext cx="1058848" cy="518181"/>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669277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73339-670E-4358-8EF5-B1AEFF83B619}"/>
              </a:ext>
            </a:extLst>
          </p:cNvPr>
          <p:cNvSpPr>
            <a:spLocks noGrp="1"/>
          </p:cNvSpPr>
          <p:nvPr>
            <p:ph type="title"/>
          </p:nvPr>
        </p:nvSpPr>
        <p:spPr/>
        <p:txBody>
          <a:bodyPr/>
          <a:lstStyle/>
          <a:p>
            <a:r>
              <a:rPr lang="en-US" dirty="0"/>
              <a:t>PIPER PA-22-150 Thomaston, GA</a:t>
            </a:r>
          </a:p>
        </p:txBody>
      </p:sp>
      <p:sp>
        <p:nvSpPr>
          <p:cNvPr id="4" name="Slide Number Placeholder 3">
            <a:extLst>
              <a:ext uri="{FF2B5EF4-FFF2-40B4-BE49-F238E27FC236}">
                <a16:creationId xmlns:a16="http://schemas.microsoft.com/office/drawing/2014/main" id="{FC06A3A2-7B26-4CD7-B5CD-A9A95D7EB8C2}"/>
              </a:ext>
            </a:extLst>
          </p:cNvPr>
          <p:cNvSpPr>
            <a:spLocks noGrp="1"/>
          </p:cNvSpPr>
          <p:nvPr>
            <p:ph type="sldNum" sz="quarter" idx="4"/>
          </p:nvPr>
        </p:nvSpPr>
        <p:spPr/>
        <p:txBody>
          <a:bodyPr/>
          <a:lstStyle/>
          <a:p>
            <a:fld id="{74438B1A-AF1B-4C8B-993E-1BADE62A2451}" type="slidenum">
              <a:rPr lang="en-US" smtClean="0"/>
              <a:pPr/>
              <a:t>27</a:t>
            </a:fld>
            <a:endParaRPr lang="en-US" dirty="0"/>
          </a:p>
        </p:txBody>
      </p:sp>
      <p:pic>
        <p:nvPicPr>
          <p:cNvPr id="5" name="Picture 4">
            <a:extLst>
              <a:ext uri="{FF2B5EF4-FFF2-40B4-BE49-F238E27FC236}">
                <a16:creationId xmlns:a16="http://schemas.microsoft.com/office/drawing/2014/main" id="{BF72FC49-6F7F-4FBE-B120-49DC3FEA6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3" y="1340485"/>
            <a:ext cx="2778980" cy="208851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7554237-3751-4880-B932-CD2C5225D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613" y="2823141"/>
            <a:ext cx="3646827" cy="274637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47DAC83-DF1A-4E34-A448-439A586A9D8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9119" y="1340485"/>
            <a:ext cx="3257498" cy="4229032"/>
          </a:xfrm>
          <a:prstGeom prst="rect">
            <a:avLst/>
          </a:prstGeom>
        </p:spPr>
      </p:pic>
      <p:sp>
        <p:nvSpPr>
          <p:cNvPr id="8" name="Arrow: Down 7">
            <a:extLst>
              <a:ext uri="{FF2B5EF4-FFF2-40B4-BE49-F238E27FC236}">
                <a16:creationId xmlns:a16="http://schemas.microsoft.com/office/drawing/2014/main" id="{70C7200D-0031-4119-ACD4-D469104C2755}"/>
              </a:ext>
            </a:extLst>
          </p:cNvPr>
          <p:cNvSpPr/>
          <p:nvPr/>
        </p:nvSpPr>
        <p:spPr bwMode="auto">
          <a:xfrm>
            <a:off x="7231379" y="1340485"/>
            <a:ext cx="447040" cy="609600"/>
          </a:xfrm>
          <a:prstGeom prst="downArrow">
            <a:avLst/>
          </a:prstGeom>
          <a:solidFill>
            <a:srgbClr val="FF0000"/>
          </a:solidFill>
          <a:ln>
            <a:solidFill>
              <a:srgbClr val="FF0000"/>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9" name="Arrow: Down 8">
            <a:extLst>
              <a:ext uri="{FF2B5EF4-FFF2-40B4-BE49-F238E27FC236}">
                <a16:creationId xmlns:a16="http://schemas.microsoft.com/office/drawing/2014/main" id="{D40F3DE3-239E-458B-B051-88555D6EE2AF}"/>
              </a:ext>
            </a:extLst>
          </p:cNvPr>
          <p:cNvSpPr/>
          <p:nvPr/>
        </p:nvSpPr>
        <p:spPr bwMode="auto">
          <a:xfrm rot="16200000">
            <a:off x="5936829" y="2518341"/>
            <a:ext cx="447040" cy="609600"/>
          </a:xfrm>
          <a:prstGeom prst="downArrow">
            <a:avLst/>
          </a:prstGeom>
          <a:solidFill>
            <a:srgbClr val="FF0000"/>
          </a:solidFill>
          <a:ln>
            <a:solidFill>
              <a:srgbClr val="FF0000"/>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cxnSp>
        <p:nvCxnSpPr>
          <p:cNvPr id="11" name="Straight Arrow Connector 10">
            <a:extLst>
              <a:ext uri="{FF2B5EF4-FFF2-40B4-BE49-F238E27FC236}">
                <a16:creationId xmlns:a16="http://schemas.microsoft.com/office/drawing/2014/main" id="{A8E4F3C6-8A26-4D9B-833F-61107B8DA73C}"/>
              </a:ext>
            </a:extLst>
          </p:cNvPr>
          <p:cNvCxnSpPr/>
          <p:nvPr/>
        </p:nvCxnSpPr>
        <p:spPr bwMode="auto">
          <a:xfrm flipV="1">
            <a:off x="3519690" y="2823141"/>
            <a:ext cx="827903" cy="1095762"/>
          </a:xfrm>
          <a:prstGeom prst="straightConnector1">
            <a:avLst/>
          </a:prstGeom>
          <a:noFill/>
          <a:ln w="76200" cap="flat" cmpd="sng" algn="ctr">
            <a:solidFill>
              <a:srgbClr val="FFFF00"/>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527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0C3EAA-4B4E-4F79-8278-241748010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233" y="1689652"/>
            <a:ext cx="5831915" cy="3876261"/>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D69364D-420F-4037-923B-E109A1392715}"/>
              </a:ext>
            </a:extLst>
          </p:cNvPr>
          <p:cNvSpPr>
            <a:spLocks noGrp="1"/>
          </p:cNvSpPr>
          <p:nvPr>
            <p:ph type="title"/>
          </p:nvPr>
        </p:nvSpPr>
        <p:spPr/>
        <p:txBody>
          <a:bodyPr/>
          <a:lstStyle/>
          <a:p>
            <a:r>
              <a:rPr lang="en-US" dirty="0"/>
              <a:t>Glasair Yuma, AZ</a:t>
            </a:r>
          </a:p>
        </p:txBody>
      </p:sp>
      <p:sp>
        <p:nvSpPr>
          <p:cNvPr id="4" name="Slide Number Placeholder 3">
            <a:extLst>
              <a:ext uri="{FF2B5EF4-FFF2-40B4-BE49-F238E27FC236}">
                <a16:creationId xmlns:a16="http://schemas.microsoft.com/office/drawing/2014/main" id="{F5EED773-D4AA-4D80-9A31-04F7ACE98B84}"/>
              </a:ext>
            </a:extLst>
          </p:cNvPr>
          <p:cNvSpPr>
            <a:spLocks noGrp="1"/>
          </p:cNvSpPr>
          <p:nvPr>
            <p:ph type="sldNum" sz="quarter" idx="4"/>
          </p:nvPr>
        </p:nvSpPr>
        <p:spPr/>
        <p:txBody>
          <a:bodyPr/>
          <a:lstStyle/>
          <a:p>
            <a:fld id="{74438B1A-AF1B-4C8B-993E-1BADE62A2451}" type="slidenum">
              <a:rPr lang="en-US" smtClean="0"/>
              <a:pPr/>
              <a:t>28</a:t>
            </a:fld>
            <a:endParaRPr lang="en-US" dirty="0"/>
          </a:p>
        </p:txBody>
      </p:sp>
      <p:pic>
        <p:nvPicPr>
          <p:cNvPr id="5" name="Picture 4">
            <a:extLst>
              <a:ext uri="{FF2B5EF4-FFF2-40B4-BE49-F238E27FC236}">
                <a16:creationId xmlns:a16="http://schemas.microsoft.com/office/drawing/2014/main" id="{34B77E22-B77D-4EC6-A519-77A2FA1E4E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625" y="1151647"/>
            <a:ext cx="3491120" cy="3431948"/>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D2173247-D2B9-4E66-8140-9D2106659905}"/>
              </a:ext>
            </a:extLst>
          </p:cNvPr>
          <p:cNvCxnSpPr/>
          <p:nvPr/>
        </p:nvCxnSpPr>
        <p:spPr bwMode="auto">
          <a:xfrm flipH="1">
            <a:off x="5340627" y="4041913"/>
            <a:ext cx="662608" cy="1126435"/>
          </a:xfrm>
          <a:prstGeom prst="straightConnector1">
            <a:avLst/>
          </a:prstGeom>
          <a:noFill/>
          <a:ln w="76200" cap="flat" cmpd="sng" algn="ctr">
            <a:solidFill>
              <a:srgbClr val="FFFF00"/>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06912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67C49-E715-4EC8-A8A8-96EE7C7282CC}"/>
              </a:ext>
            </a:extLst>
          </p:cNvPr>
          <p:cNvSpPr>
            <a:spLocks noGrp="1"/>
          </p:cNvSpPr>
          <p:nvPr>
            <p:ph type="title"/>
          </p:nvPr>
        </p:nvSpPr>
        <p:spPr/>
        <p:txBody>
          <a:bodyPr/>
          <a:lstStyle/>
          <a:p>
            <a:r>
              <a:rPr lang="en-US" dirty="0"/>
              <a:t>Bonanza Surprise, AZ</a:t>
            </a:r>
          </a:p>
        </p:txBody>
      </p:sp>
      <p:sp>
        <p:nvSpPr>
          <p:cNvPr id="4" name="Slide Number Placeholder 3">
            <a:extLst>
              <a:ext uri="{FF2B5EF4-FFF2-40B4-BE49-F238E27FC236}">
                <a16:creationId xmlns:a16="http://schemas.microsoft.com/office/drawing/2014/main" id="{81C661B4-0976-4B30-9686-8C5480766130}"/>
              </a:ext>
            </a:extLst>
          </p:cNvPr>
          <p:cNvSpPr>
            <a:spLocks noGrp="1"/>
          </p:cNvSpPr>
          <p:nvPr>
            <p:ph type="sldNum" sz="quarter" idx="4"/>
          </p:nvPr>
        </p:nvSpPr>
        <p:spPr/>
        <p:txBody>
          <a:bodyPr/>
          <a:lstStyle/>
          <a:p>
            <a:fld id="{74438B1A-AF1B-4C8B-993E-1BADE62A2451}" type="slidenum">
              <a:rPr lang="en-US" smtClean="0"/>
              <a:pPr/>
              <a:t>29</a:t>
            </a:fld>
            <a:endParaRPr lang="en-US" dirty="0"/>
          </a:p>
        </p:txBody>
      </p:sp>
      <p:pic>
        <p:nvPicPr>
          <p:cNvPr id="5" name="Picture 4">
            <a:extLst>
              <a:ext uri="{FF2B5EF4-FFF2-40B4-BE49-F238E27FC236}">
                <a16:creationId xmlns:a16="http://schemas.microsoft.com/office/drawing/2014/main" id="{A3ACB6C4-A250-4CA1-B0D6-98346F6CD3D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3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19397" y="1981049"/>
            <a:ext cx="7338951" cy="378157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94CB233-0553-43A1-8D2C-8927967C40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03" y="1051287"/>
            <a:ext cx="3901342" cy="193487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D4E98EA-89A7-4C54-B97D-54A8543BA3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7055" y="4421628"/>
            <a:ext cx="2481941" cy="1484597"/>
          </a:xfrm>
          <a:prstGeom prst="rect">
            <a:avLst/>
          </a:prstGeom>
          <a:ln>
            <a:noFill/>
          </a:ln>
          <a:effectLst>
            <a:outerShdw blurRad="292100" dist="139700" dir="2700000" algn="tl" rotWithShape="0">
              <a:srgbClr val="333333">
                <a:alpha val="65000"/>
              </a:srgbClr>
            </a:outerShdw>
          </a:effectLst>
        </p:spPr>
      </p:pic>
      <p:cxnSp>
        <p:nvCxnSpPr>
          <p:cNvPr id="8" name="Straight Connector 7">
            <a:extLst>
              <a:ext uri="{FF2B5EF4-FFF2-40B4-BE49-F238E27FC236}">
                <a16:creationId xmlns:a16="http://schemas.microsoft.com/office/drawing/2014/main" id="{154F5B3C-454C-40C4-99D4-FB9D23732811}"/>
              </a:ext>
            </a:extLst>
          </p:cNvPr>
          <p:cNvCxnSpPr/>
          <p:nvPr/>
        </p:nvCxnSpPr>
        <p:spPr bwMode="auto">
          <a:xfrm flipV="1">
            <a:off x="2072543" y="2499275"/>
            <a:ext cx="0" cy="911431"/>
          </a:xfrm>
          <a:prstGeom prst="line">
            <a:avLst/>
          </a:prstGeom>
          <a:noFill/>
          <a:ln w="730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id="{46E288EC-0B68-4458-8127-17D5DAD1BB41}"/>
              </a:ext>
            </a:extLst>
          </p:cNvPr>
          <p:cNvCxnSpPr/>
          <p:nvPr/>
        </p:nvCxnSpPr>
        <p:spPr bwMode="auto">
          <a:xfrm flipV="1">
            <a:off x="3008714" y="1796651"/>
            <a:ext cx="0" cy="911431"/>
          </a:xfrm>
          <a:prstGeom prst="line">
            <a:avLst/>
          </a:prstGeom>
          <a:noFill/>
          <a:ln w="730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47622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28321-F0BF-40FA-9F1A-B6DFCB7FD5B5}"/>
              </a:ext>
            </a:extLst>
          </p:cNvPr>
          <p:cNvSpPr>
            <a:spLocks noGrp="1"/>
          </p:cNvSpPr>
          <p:nvPr>
            <p:ph type="title"/>
          </p:nvPr>
        </p:nvSpPr>
        <p:spPr/>
        <p:txBody>
          <a:bodyPr/>
          <a:lstStyle/>
          <a:p>
            <a:r>
              <a:rPr lang="en-US" dirty="0">
                <a:solidFill>
                  <a:srgbClr val="FF0000"/>
                </a:solidFill>
              </a:rPr>
              <a:t>Safety Wire…</a:t>
            </a:r>
          </a:p>
        </p:txBody>
      </p:sp>
      <p:sp>
        <p:nvSpPr>
          <p:cNvPr id="4" name="Slide Number Placeholder 3">
            <a:extLst>
              <a:ext uri="{FF2B5EF4-FFF2-40B4-BE49-F238E27FC236}">
                <a16:creationId xmlns:a16="http://schemas.microsoft.com/office/drawing/2014/main" id="{58F9147D-F6B2-48CD-B36C-E72F3F224C46}"/>
              </a:ext>
            </a:extLst>
          </p:cNvPr>
          <p:cNvSpPr>
            <a:spLocks noGrp="1"/>
          </p:cNvSpPr>
          <p:nvPr>
            <p:ph type="sldNum" sz="quarter" idx="4"/>
          </p:nvPr>
        </p:nvSpPr>
        <p:spPr/>
        <p:txBody>
          <a:bodyPr/>
          <a:lstStyle/>
          <a:p>
            <a:fld id="{74438B1A-AF1B-4C8B-993E-1BADE62A2451}" type="slidenum">
              <a:rPr lang="en-US" smtClean="0"/>
              <a:pPr/>
              <a:t>3</a:t>
            </a:fld>
            <a:endParaRPr lang="en-US" dirty="0"/>
          </a:p>
        </p:txBody>
      </p:sp>
      <p:pic>
        <p:nvPicPr>
          <p:cNvPr id="5" name="Picture 4">
            <a:extLst>
              <a:ext uri="{FF2B5EF4-FFF2-40B4-BE49-F238E27FC236}">
                <a16:creationId xmlns:a16="http://schemas.microsoft.com/office/drawing/2014/main" id="{140C0891-729B-4D97-91B6-EF5EB1D3AF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74231" y="1291059"/>
            <a:ext cx="6450261" cy="3363781"/>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3BF6DF38-45EF-4212-85E8-81CC4FDD3C77}"/>
              </a:ext>
            </a:extLst>
          </p:cNvPr>
          <p:cNvSpPr txBox="1">
            <a:spLocks/>
          </p:cNvSpPr>
          <p:nvPr/>
        </p:nvSpPr>
        <p:spPr bwMode="auto">
          <a:xfrm>
            <a:off x="428625" y="4847047"/>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r">
              <a:buNone/>
            </a:pPr>
            <a:r>
              <a:rPr lang="en-US" kern="0" dirty="0">
                <a:solidFill>
                  <a:srgbClr val="FF0000"/>
                </a:solidFill>
              </a:rPr>
              <a:t>…It’s a Good Thing</a:t>
            </a:r>
          </a:p>
        </p:txBody>
      </p:sp>
    </p:spTree>
    <p:extLst>
      <p:ext uri="{BB962C8B-B14F-4D97-AF65-F5344CB8AC3E}">
        <p14:creationId xmlns:p14="http://schemas.microsoft.com/office/powerpoint/2010/main" val="723896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01F9-4799-4D3A-89CC-3B2C715F29EE}"/>
              </a:ext>
            </a:extLst>
          </p:cNvPr>
          <p:cNvSpPr>
            <a:spLocks noGrp="1"/>
          </p:cNvSpPr>
          <p:nvPr>
            <p:ph type="title"/>
          </p:nvPr>
        </p:nvSpPr>
        <p:spPr>
          <a:xfrm>
            <a:off x="428624" y="344488"/>
            <a:ext cx="8927411" cy="609600"/>
          </a:xfrm>
        </p:spPr>
        <p:txBody>
          <a:bodyPr/>
          <a:lstStyle/>
          <a:p>
            <a:r>
              <a:rPr lang="en-US" dirty="0"/>
              <a:t>Aircraft Fasteners Other Than Bolts</a:t>
            </a:r>
          </a:p>
        </p:txBody>
      </p:sp>
      <p:sp>
        <p:nvSpPr>
          <p:cNvPr id="4" name="Slide Number Placeholder 3">
            <a:extLst>
              <a:ext uri="{FF2B5EF4-FFF2-40B4-BE49-F238E27FC236}">
                <a16:creationId xmlns:a16="http://schemas.microsoft.com/office/drawing/2014/main" id="{3C1D1322-EECC-4DA3-88B8-6D82F8B43FBC}"/>
              </a:ext>
            </a:extLst>
          </p:cNvPr>
          <p:cNvSpPr>
            <a:spLocks noGrp="1"/>
          </p:cNvSpPr>
          <p:nvPr>
            <p:ph type="sldNum" sz="quarter" idx="4"/>
          </p:nvPr>
        </p:nvSpPr>
        <p:spPr/>
        <p:txBody>
          <a:bodyPr/>
          <a:lstStyle/>
          <a:p>
            <a:fld id="{74438B1A-AF1B-4C8B-993E-1BADE62A2451}" type="slidenum">
              <a:rPr lang="en-US" smtClean="0"/>
              <a:pPr/>
              <a:t>30</a:t>
            </a:fld>
            <a:endParaRPr lang="en-US" dirty="0"/>
          </a:p>
        </p:txBody>
      </p:sp>
      <p:pic>
        <p:nvPicPr>
          <p:cNvPr id="5" name="Content Placeholder 4">
            <a:extLst>
              <a:ext uri="{FF2B5EF4-FFF2-40B4-BE49-F238E27FC236}">
                <a16:creationId xmlns:a16="http://schemas.microsoft.com/office/drawing/2014/main" id="{452E1597-90F9-4AEE-BB23-CA7BE60EFC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4434" y="1382616"/>
            <a:ext cx="4237653" cy="2465876"/>
          </a:xfrm>
        </p:spPr>
      </p:pic>
      <p:pic>
        <p:nvPicPr>
          <p:cNvPr id="7" name="Picture 6">
            <a:extLst>
              <a:ext uri="{FF2B5EF4-FFF2-40B4-BE49-F238E27FC236}">
                <a16:creationId xmlns:a16="http://schemas.microsoft.com/office/drawing/2014/main" id="{7E62CCE0-5916-4AB8-B41D-7844E2F3E5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407036" y="1501883"/>
            <a:ext cx="954007" cy="1937367"/>
          </a:xfrm>
          <a:prstGeom prst="rect">
            <a:avLst/>
          </a:prstGeom>
        </p:spPr>
      </p:pic>
      <p:pic>
        <p:nvPicPr>
          <p:cNvPr id="3" name="Picture 2">
            <a:extLst>
              <a:ext uri="{FF2B5EF4-FFF2-40B4-BE49-F238E27FC236}">
                <a16:creationId xmlns:a16="http://schemas.microsoft.com/office/drawing/2014/main" id="{50CD4F0B-75B6-4EF5-BB75-FC985DF216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758" y="3848492"/>
            <a:ext cx="3952875" cy="1857375"/>
          </a:xfrm>
          <a:prstGeom prst="rect">
            <a:avLst/>
          </a:prstGeom>
        </p:spPr>
      </p:pic>
      <p:pic>
        <p:nvPicPr>
          <p:cNvPr id="9" name="Picture 8">
            <a:extLst>
              <a:ext uri="{FF2B5EF4-FFF2-40B4-BE49-F238E27FC236}">
                <a16:creationId xmlns:a16="http://schemas.microsoft.com/office/drawing/2014/main" id="{AF49501D-6689-4EE7-91F0-104D0C84E1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7715" y="1432622"/>
            <a:ext cx="2341973" cy="2046384"/>
          </a:xfrm>
          <a:prstGeom prst="rect">
            <a:avLst/>
          </a:prstGeom>
        </p:spPr>
      </p:pic>
      <p:pic>
        <p:nvPicPr>
          <p:cNvPr id="10" name="Picture 9">
            <a:extLst>
              <a:ext uri="{FF2B5EF4-FFF2-40B4-BE49-F238E27FC236}">
                <a16:creationId xmlns:a16="http://schemas.microsoft.com/office/drawing/2014/main" id="{E84239C0-44EE-4DE8-A3B7-28C2A071CC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0039" y="3826582"/>
            <a:ext cx="3286125" cy="1879285"/>
          </a:xfrm>
          <a:prstGeom prst="rect">
            <a:avLst/>
          </a:prstGeom>
        </p:spPr>
      </p:pic>
    </p:spTree>
    <p:extLst>
      <p:ext uri="{BB962C8B-B14F-4D97-AF65-F5344CB8AC3E}">
        <p14:creationId xmlns:p14="http://schemas.microsoft.com/office/powerpoint/2010/main" val="476580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6C89-42D7-4BA3-92AE-9DCF4BF9D63E}"/>
              </a:ext>
            </a:extLst>
          </p:cNvPr>
          <p:cNvSpPr>
            <a:spLocks noGrp="1"/>
          </p:cNvSpPr>
          <p:nvPr>
            <p:ph type="title"/>
          </p:nvPr>
        </p:nvSpPr>
        <p:spPr/>
        <p:txBody>
          <a:bodyPr/>
          <a:lstStyle/>
          <a:p>
            <a:r>
              <a:rPr lang="en-US" dirty="0"/>
              <a:t>For more information</a:t>
            </a:r>
          </a:p>
        </p:txBody>
      </p:sp>
      <p:sp>
        <p:nvSpPr>
          <p:cNvPr id="3" name="Content Placeholder 2">
            <a:extLst>
              <a:ext uri="{FF2B5EF4-FFF2-40B4-BE49-F238E27FC236}">
                <a16:creationId xmlns:a16="http://schemas.microsoft.com/office/drawing/2014/main" id="{C8663E6B-B702-4809-968F-EE1997CC1BC0}"/>
              </a:ext>
            </a:extLst>
          </p:cNvPr>
          <p:cNvSpPr>
            <a:spLocks noGrp="1"/>
          </p:cNvSpPr>
          <p:nvPr>
            <p:ph idx="1"/>
          </p:nvPr>
        </p:nvSpPr>
        <p:spPr>
          <a:xfrm>
            <a:off x="495300" y="1216581"/>
            <a:ext cx="8050213" cy="2494028"/>
          </a:xfrm>
        </p:spPr>
        <p:txBody>
          <a:bodyPr/>
          <a:lstStyle/>
          <a:p>
            <a:pPr marL="0" indent="0">
              <a:buNone/>
            </a:pPr>
            <a:r>
              <a:rPr lang="en-US" sz="2400" dirty="0"/>
              <a:t>Search: AC 43.13-1b </a:t>
            </a:r>
          </a:p>
          <a:p>
            <a:pPr marL="0" indent="0">
              <a:buNone/>
            </a:pPr>
            <a:r>
              <a:rPr lang="en-US" sz="2400" dirty="0"/>
              <a:t/>
            </a:r>
            <a:br>
              <a:rPr lang="en-US" sz="2400" dirty="0"/>
            </a:br>
            <a:r>
              <a:rPr lang="en-US" sz="2400" dirty="0"/>
              <a:t>Acceptable Methods, Techniques, and Practices - Aircraft Inspection and Repair</a:t>
            </a:r>
            <a:br>
              <a:rPr lang="en-US" sz="2400" dirty="0"/>
            </a:br>
            <a:endParaRPr lang="en-US" sz="2400" dirty="0"/>
          </a:p>
          <a:p>
            <a:pPr marL="0" indent="0" algn="ctr">
              <a:buNone/>
            </a:pPr>
            <a:r>
              <a:rPr lang="en-US" sz="2400" dirty="0"/>
              <a:t>Section 7. SAFETYING</a:t>
            </a:r>
          </a:p>
        </p:txBody>
      </p:sp>
      <p:sp>
        <p:nvSpPr>
          <p:cNvPr id="4" name="Slide Number Placeholder 3">
            <a:extLst>
              <a:ext uri="{FF2B5EF4-FFF2-40B4-BE49-F238E27FC236}">
                <a16:creationId xmlns:a16="http://schemas.microsoft.com/office/drawing/2014/main" id="{FF2A12E2-22B1-4B9D-AC2B-CD61BD710ABC}"/>
              </a:ext>
            </a:extLst>
          </p:cNvPr>
          <p:cNvSpPr>
            <a:spLocks noGrp="1"/>
          </p:cNvSpPr>
          <p:nvPr>
            <p:ph type="sldNum" sz="quarter" idx="4"/>
          </p:nvPr>
        </p:nvSpPr>
        <p:spPr/>
        <p:txBody>
          <a:bodyPr/>
          <a:lstStyle/>
          <a:p>
            <a:fld id="{74438B1A-AF1B-4C8B-993E-1BADE62A2451}" type="slidenum">
              <a:rPr lang="en-US" smtClean="0"/>
              <a:pPr/>
              <a:t>31</a:t>
            </a:fld>
            <a:endParaRPr lang="en-US" dirty="0"/>
          </a:p>
        </p:txBody>
      </p:sp>
      <p:pic>
        <p:nvPicPr>
          <p:cNvPr id="5" name="Picture 4">
            <a:extLst>
              <a:ext uri="{FF2B5EF4-FFF2-40B4-BE49-F238E27FC236}">
                <a16:creationId xmlns:a16="http://schemas.microsoft.com/office/drawing/2014/main" id="{359A0942-A58C-482E-A962-D8B54E0D84D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34817" y="3841682"/>
            <a:ext cx="5294795" cy="1867287"/>
          </a:xfrm>
          <a:prstGeom prst="rect">
            <a:avLst/>
          </a:prstGeom>
        </p:spPr>
      </p:pic>
    </p:spTree>
    <p:extLst>
      <p:ext uri="{BB962C8B-B14F-4D97-AF65-F5344CB8AC3E}">
        <p14:creationId xmlns:p14="http://schemas.microsoft.com/office/powerpoint/2010/main" val="2790339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fld id="{74438B1A-AF1B-4C8B-993E-1BADE62A2451}" type="slidenum">
              <a:rPr lang="en-US" smtClean="0"/>
              <a:pPr/>
              <a:t>32</a:t>
            </a:fld>
            <a:endParaRPr lang="en-US" dirty="0"/>
          </a:p>
        </p:txBody>
      </p:sp>
      <p:pic>
        <p:nvPicPr>
          <p:cNvPr id="5" name="Picture 4" descr="Rodin_Thin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795" y="2479531"/>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543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Proficiency and Peace of Mind</a:t>
            </a:r>
          </a:p>
        </p:txBody>
      </p:sp>
      <p:sp>
        <p:nvSpPr>
          <p:cNvPr id="4" name="Slide Number Placeholder 3"/>
          <p:cNvSpPr>
            <a:spLocks noGrp="1"/>
          </p:cNvSpPr>
          <p:nvPr>
            <p:ph type="sldNum" sz="quarter" idx="4"/>
          </p:nvPr>
        </p:nvSpPr>
        <p:spPr/>
        <p:txBody>
          <a:bodyPr/>
          <a:lstStyle/>
          <a:p>
            <a:fld id="{74438B1A-AF1B-4C8B-993E-1BADE62A2451}" type="slidenum">
              <a:rPr lang="en-US" smtClean="0"/>
              <a:pPr/>
              <a:t>33</a:t>
            </a:fld>
            <a:endParaRPr lang="en-US" dirty="0"/>
          </a:p>
        </p:txBody>
      </p:sp>
      <p:pic>
        <p:nvPicPr>
          <p:cNvPr id="5" name="Picture 1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677871" y="1611085"/>
            <a:ext cx="3253389" cy="377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706059" y="3298785"/>
            <a:ext cx="3054658" cy="229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540374" y="1087435"/>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t>Fly regularly with your CFI</a:t>
            </a:r>
          </a:p>
          <a:p>
            <a:pPr>
              <a:lnSpc>
                <a:spcPct val="90000"/>
              </a:lnSpc>
              <a:spcBef>
                <a:spcPct val="70000"/>
              </a:spcBef>
              <a:tabLst>
                <a:tab pos="631825" algn="l"/>
              </a:tabLst>
              <a:defRPr/>
            </a:pPr>
            <a:r>
              <a:rPr lang="en-US" kern="0" dirty="0"/>
              <a:t>Perfect Practice</a:t>
            </a:r>
          </a:p>
          <a:p>
            <a:pPr>
              <a:lnSpc>
                <a:spcPct val="90000"/>
              </a:lnSpc>
              <a:spcBef>
                <a:spcPct val="70000"/>
              </a:spcBef>
              <a:tabLst>
                <a:tab pos="631825" algn="l"/>
              </a:tabLst>
              <a:defRPr/>
            </a:pPr>
            <a:r>
              <a:rPr lang="en-US" kern="0" dirty="0"/>
              <a:t>Document in WINGS</a:t>
            </a:r>
          </a:p>
          <a:p>
            <a:pPr marL="0" indent="0">
              <a:lnSpc>
                <a:spcPct val="90000"/>
              </a:lnSpc>
              <a:spcBef>
                <a:spcPct val="70000"/>
              </a:spcBef>
              <a:buNone/>
              <a:tabLst>
                <a:tab pos="631825" algn="l"/>
              </a:tabLst>
              <a:defRPr/>
            </a:pPr>
            <a:endParaRPr lang="en-US" kern="0" dirty="0"/>
          </a:p>
          <a:p>
            <a:pPr marL="0" indent="0">
              <a:lnSpc>
                <a:spcPct val="90000"/>
              </a:lnSpc>
              <a:spcBef>
                <a:spcPct val="70000"/>
              </a:spcBef>
              <a:buFontTx/>
              <a:buNone/>
              <a:tabLst>
                <a:tab pos="631825" algn="l"/>
              </a:tabLst>
              <a:defRPr/>
            </a:pPr>
            <a:r>
              <a:rPr lang="en-US" kern="0" dirty="0"/>
              <a:t>	</a:t>
            </a:r>
          </a:p>
        </p:txBody>
      </p:sp>
    </p:spTree>
    <p:extLst>
      <p:ext uri="{BB962C8B-B14F-4D97-AF65-F5344CB8AC3E}">
        <p14:creationId xmlns:p14="http://schemas.microsoft.com/office/powerpoint/2010/main" val="14153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attending	</a:t>
            </a:r>
          </a:p>
        </p:txBody>
      </p:sp>
      <p:sp>
        <p:nvSpPr>
          <p:cNvPr id="3" name="Content Placeholder 2"/>
          <p:cNvSpPr>
            <a:spLocks noGrp="1"/>
          </p:cNvSpPr>
          <p:nvPr>
            <p:ph idx="1"/>
          </p:nvPr>
        </p:nvSpPr>
        <p:spPr>
          <a:xfrm>
            <a:off x="448003" y="1161284"/>
            <a:ext cx="8050213" cy="4391025"/>
          </a:xfrm>
        </p:spPr>
        <p:txBody>
          <a:bodyPr/>
          <a:lstStyle/>
          <a:p>
            <a:r>
              <a:rPr lang="en-US" dirty="0"/>
              <a:t>You are vital members of our GA safety community</a:t>
            </a:r>
          </a:p>
        </p:txBody>
      </p:sp>
      <p:sp>
        <p:nvSpPr>
          <p:cNvPr id="4" name="Slide Number Placeholder 3"/>
          <p:cNvSpPr>
            <a:spLocks noGrp="1"/>
          </p:cNvSpPr>
          <p:nvPr>
            <p:ph type="sldNum" sz="quarter" idx="4"/>
          </p:nvPr>
        </p:nvSpPr>
        <p:spPr/>
        <p:txBody>
          <a:bodyPr/>
          <a:lstStyle/>
          <a:p>
            <a:fld id="{74438B1A-AF1B-4C8B-993E-1BADE62A2451}" type="slidenum">
              <a:rPr lang="en-US" smtClean="0"/>
              <a:pPr/>
              <a:t>34</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5591" y="3577988"/>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1515" y="1816531"/>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023" y="3166752"/>
            <a:ext cx="3714057" cy="16096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04174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227475" y="354380"/>
            <a:ext cx="4940269" cy="1395412"/>
          </a:xfrm>
        </p:spPr>
        <p:txBody>
          <a:bodyPr/>
          <a:lstStyle/>
          <a:p>
            <a:r>
              <a:rPr lang="en-US" sz="3600" dirty="0"/>
              <a:t>The National FAA Safety Team Presents</a:t>
            </a:r>
          </a:p>
        </p:txBody>
      </p:sp>
      <p:sp>
        <p:nvSpPr>
          <p:cNvPr id="32780" name="Rectangle 12"/>
          <p:cNvSpPr>
            <a:spLocks noGrp="1" noChangeArrowheads="1"/>
          </p:cNvSpPr>
          <p:nvPr>
            <p:ph type="subTitle" idx="1"/>
          </p:nvPr>
        </p:nvSpPr>
        <p:spPr>
          <a:xfrm>
            <a:off x="230651" y="1795830"/>
            <a:ext cx="5078831" cy="1007660"/>
          </a:xfrm>
        </p:spPr>
        <p:txBody>
          <a:bodyPr/>
          <a:lstStyle/>
          <a:p>
            <a:r>
              <a:rPr lang="en-US" dirty="0" smtClean="0"/>
              <a:t>Topic of the Month - May</a:t>
            </a:r>
          </a:p>
          <a:p>
            <a:r>
              <a:rPr lang="en-US" dirty="0" smtClean="0"/>
              <a:t>Safety </a:t>
            </a:r>
            <a:r>
              <a:rPr lang="en-US" dirty="0"/>
              <a:t>Wire</a:t>
            </a:r>
            <a:endParaRPr lang="en-US" dirty="0">
              <a:solidFill>
                <a:schemeClr val="tx1"/>
              </a:solidFill>
            </a:endParaRPr>
          </a:p>
        </p:txBody>
      </p:sp>
      <p:sp>
        <p:nvSpPr>
          <p:cNvPr id="32785" name="Text Box 17"/>
          <p:cNvSpPr txBox="1">
            <a:spLocks noChangeArrowheads="1"/>
          </p:cNvSpPr>
          <p:nvPr/>
        </p:nvSpPr>
        <p:spPr bwMode="auto">
          <a:xfrm>
            <a:off x="1856613" y="3411590"/>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1843970" y="3791452"/>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1850253" y="416118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extLst>
      <p:ext uri="{BB962C8B-B14F-4D97-AF65-F5344CB8AC3E}">
        <p14:creationId xmlns:p14="http://schemas.microsoft.com/office/powerpoint/2010/main" val="266393531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EA87E-967F-4D4A-A4A3-6BED28075ADA}"/>
              </a:ext>
            </a:extLst>
          </p:cNvPr>
          <p:cNvSpPr>
            <a:spLocks noGrp="1"/>
          </p:cNvSpPr>
          <p:nvPr>
            <p:ph type="title"/>
          </p:nvPr>
        </p:nvSpPr>
        <p:spPr>
          <a:xfrm>
            <a:off x="397568" y="344488"/>
            <a:ext cx="8521148" cy="609600"/>
          </a:xfrm>
        </p:spPr>
        <p:txBody>
          <a:bodyPr/>
          <a:lstStyle/>
          <a:p>
            <a:r>
              <a:rPr lang="en-US" dirty="0"/>
              <a:t>The Bottom Line…On Top</a:t>
            </a:r>
          </a:p>
        </p:txBody>
      </p:sp>
      <p:sp>
        <p:nvSpPr>
          <p:cNvPr id="3" name="Content Placeholder 2">
            <a:extLst>
              <a:ext uri="{FF2B5EF4-FFF2-40B4-BE49-F238E27FC236}">
                <a16:creationId xmlns:a16="http://schemas.microsoft.com/office/drawing/2014/main" id="{8AF3172F-96A3-4ABA-B145-D0C03E781F56}"/>
              </a:ext>
            </a:extLst>
          </p:cNvPr>
          <p:cNvSpPr>
            <a:spLocks noGrp="1"/>
          </p:cNvSpPr>
          <p:nvPr>
            <p:ph idx="1"/>
          </p:nvPr>
        </p:nvSpPr>
        <p:spPr>
          <a:xfrm>
            <a:off x="755375" y="1508126"/>
            <a:ext cx="7708024" cy="1418274"/>
          </a:xfrm>
        </p:spPr>
        <p:txBody>
          <a:bodyPr/>
          <a:lstStyle/>
          <a:p>
            <a:pPr marL="0" indent="0" algn="ctr">
              <a:buNone/>
            </a:pPr>
            <a:r>
              <a:rPr lang="en-US" dirty="0"/>
              <a:t>If there is a hole in a bolt, or some other locking means, then the wire or other means should be present as well</a:t>
            </a:r>
          </a:p>
        </p:txBody>
      </p:sp>
      <p:sp>
        <p:nvSpPr>
          <p:cNvPr id="4" name="Slide Number Placeholder 3">
            <a:extLst>
              <a:ext uri="{FF2B5EF4-FFF2-40B4-BE49-F238E27FC236}">
                <a16:creationId xmlns:a16="http://schemas.microsoft.com/office/drawing/2014/main" id="{2AD9750D-6B55-4EE3-80B1-E2F50BA8B6B8}"/>
              </a:ext>
            </a:extLst>
          </p:cNvPr>
          <p:cNvSpPr>
            <a:spLocks noGrp="1"/>
          </p:cNvSpPr>
          <p:nvPr>
            <p:ph type="sldNum" sz="quarter" idx="4"/>
          </p:nvPr>
        </p:nvSpPr>
        <p:spPr/>
        <p:txBody>
          <a:bodyPr/>
          <a:lstStyle/>
          <a:p>
            <a:fld id="{74438B1A-AF1B-4C8B-993E-1BADE62A2451}" type="slidenum">
              <a:rPr lang="en-US" smtClean="0"/>
              <a:pPr/>
              <a:t>4</a:t>
            </a:fld>
            <a:endParaRPr lang="en-US" dirty="0"/>
          </a:p>
        </p:txBody>
      </p:sp>
      <p:pic>
        <p:nvPicPr>
          <p:cNvPr id="5" name="Picture 4">
            <a:extLst>
              <a:ext uri="{FF2B5EF4-FFF2-40B4-BE49-F238E27FC236}">
                <a16:creationId xmlns:a16="http://schemas.microsoft.com/office/drawing/2014/main" id="{2B5E630A-0452-4C4C-B483-5FEB74AB10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67" r="4644"/>
          <a:stretch/>
        </p:blipFill>
        <p:spPr>
          <a:xfrm>
            <a:off x="1664172" y="3289608"/>
            <a:ext cx="2385392" cy="817224"/>
          </a:xfrm>
          <a:prstGeom prst="rect">
            <a:avLst/>
          </a:prstGeom>
        </p:spPr>
      </p:pic>
      <p:pic>
        <p:nvPicPr>
          <p:cNvPr id="6" name="Picture 5">
            <a:extLst>
              <a:ext uri="{FF2B5EF4-FFF2-40B4-BE49-F238E27FC236}">
                <a16:creationId xmlns:a16="http://schemas.microsoft.com/office/drawing/2014/main" id="{F7B63F48-25B2-4919-927B-1D048FCD9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6351" y="3714171"/>
            <a:ext cx="1649311" cy="2153807"/>
          </a:xfrm>
          <a:prstGeom prst="rect">
            <a:avLst/>
          </a:prstGeom>
        </p:spPr>
      </p:pic>
      <p:pic>
        <p:nvPicPr>
          <p:cNvPr id="7" name="Picture 6">
            <a:extLst>
              <a:ext uri="{FF2B5EF4-FFF2-40B4-BE49-F238E27FC236}">
                <a16:creationId xmlns:a16="http://schemas.microsoft.com/office/drawing/2014/main" id="{9DE59A9C-FD96-4443-9E64-6EEDA0E6DD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7116" y="3410933"/>
            <a:ext cx="3512148" cy="1938942"/>
          </a:xfrm>
          <a:prstGeom prst="rect">
            <a:avLst/>
          </a:prstGeom>
        </p:spPr>
      </p:pic>
      <p:pic>
        <p:nvPicPr>
          <p:cNvPr id="8" name="Picture 7">
            <a:extLst>
              <a:ext uri="{FF2B5EF4-FFF2-40B4-BE49-F238E27FC236}">
                <a16:creationId xmlns:a16="http://schemas.microsoft.com/office/drawing/2014/main" id="{A3248D99-217C-4E42-AA9D-919891D52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6496" y="4278033"/>
            <a:ext cx="1764907" cy="1423312"/>
          </a:xfrm>
          <a:prstGeom prst="rect">
            <a:avLst/>
          </a:prstGeom>
        </p:spPr>
      </p:pic>
      <p:pic>
        <p:nvPicPr>
          <p:cNvPr id="9" name="Picture 8">
            <a:extLst>
              <a:ext uri="{FF2B5EF4-FFF2-40B4-BE49-F238E27FC236}">
                <a16:creationId xmlns:a16="http://schemas.microsoft.com/office/drawing/2014/main" id="{BDB0E564-49BA-4A47-ABB8-0139403E7E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744" y="3097600"/>
            <a:ext cx="1276225" cy="1115148"/>
          </a:xfrm>
          <a:prstGeom prst="rect">
            <a:avLst/>
          </a:prstGeom>
        </p:spPr>
      </p:pic>
      <p:pic>
        <p:nvPicPr>
          <p:cNvPr id="10" name="Picture 9">
            <a:extLst>
              <a:ext uri="{FF2B5EF4-FFF2-40B4-BE49-F238E27FC236}">
                <a16:creationId xmlns:a16="http://schemas.microsoft.com/office/drawing/2014/main" id="{9851109C-FE08-431B-9488-51D22A8CCA49}"/>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62285" y="4752854"/>
            <a:ext cx="1422532" cy="1194042"/>
          </a:xfrm>
          <a:prstGeom prst="rect">
            <a:avLst/>
          </a:prstGeom>
        </p:spPr>
      </p:pic>
      <p:pic>
        <p:nvPicPr>
          <p:cNvPr id="11" name="Picture 10">
            <a:extLst>
              <a:ext uri="{FF2B5EF4-FFF2-40B4-BE49-F238E27FC236}">
                <a16:creationId xmlns:a16="http://schemas.microsoft.com/office/drawing/2014/main" id="{7C27431E-6EEC-4B9F-ADA6-DE1B534F12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985" y="4312030"/>
            <a:ext cx="1100137" cy="957262"/>
          </a:xfrm>
          <a:prstGeom prst="rect">
            <a:avLst/>
          </a:prstGeom>
        </p:spPr>
      </p:pic>
    </p:spTree>
    <p:extLst>
      <p:ext uri="{BB962C8B-B14F-4D97-AF65-F5344CB8AC3E}">
        <p14:creationId xmlns:p14="http://schemas.microsoft.com/office/powerpoint/2010/main" val="3975800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F6ED8-F556-4A31-97B9-A435CB0AEA37}"/>
              </a:ext>
            </a:extLst>
          </p:cNvPr>
          <p:cNvSpPr>
            <a:spLocks noGrp="1"/>
          </p:cNvSpPr>
          <p:nvPr>
            <p:ph type="title"/>
          </p:nvPr>
        </p:nvSpPr>
        <p:spPr/>
        <p:txBody>
          <a:bodyPr/>
          <a:lstStyle/>
          <a:p>
            <a:r>
              <a:rPr lang="en-US" dirty="0"/>
              <a:t>Cirrus SR-20 in Katy, Texas</a:t>
            </a:r>
          </a:p>
        </p:txBody>
      </p:sp>
      <p:sp>
        <p:nvSpPr>
          <p:cNvPr id="4" name="Slide Number Placeholder 3">
            <a:extLst>
              <a:ext uri="{FF2B5EF4-FFF2-40B4-BE49-F238E27FC236}">
                <a16:creationId xmlns:a16="http://schemas.microsoft.com/office/drawing/2014/main" id="{90212F06-C05B-4031-AC07-4D3956CE251E}"/>
              </a:ext>
            </a:extLst>
          </p:cNvPr>
          <p:cNvSpPr>
            <a:spLocks noGrp="1"/>
          </p:cNvSpPr>
          <p:nvPr>
            <p:ph type="sldNum" sz="quarter" idx="4"/>
          </p:nvPr>
        </p:nvSpPr>
        <p:spPr/>
        <p:txBody>
          <a:bodyPr/>
          <a:lstStyle/>
          <a:p>
            <a:fld id="{74438B1A-AF1B-4C8B-993E-1BADE62A2451}" type="slidenum">
              <a:rPr lang="en-US" smtClean="0"/>
              <a:pPr/>
              <a:t>5</a:t>
            </a:fld>
            <a:endParaRPr lang="en-US" dirty="0"/>
          </a:p>
        </p:txBody>
      </p:sp>
      <p:pic>
        <p:nvPicPr>
          <p:cNvPr id="6" name="Picture 5" descr="A picture containing outdoor, grass, air, flying&#10;&#10;Description automatically generated">
            <a:extLst>
              <a:ext uri="{FF2B5EF4-FFF2-40B4-BE49-F238E27FC236}">
                <a16:creationId xmlns:a16="http://schemas.microsoft.com/office/drawing/2014/main" id="{0400AF35-7A57-48F5-97DC-41FF15FF26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2282245" y="478707"/>
            <a:ext cx="4650338" cy="57336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2934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4465F-9B76-44F2-B1DD-E7A504D36D26}"/>
              </a:ext>
            </a:extLst>
          </p:cNvPr>
          <p:cNvSpPr>
            <a:spLocks noGrp="1"/>
          </p:cNvSpPr>
          <p:nvPr>
            <p:ph type="title"/>
          </p:nvPr>
        </p:nvSpPr>
        <p:spPr/>
        <p:txBody>
          <a:bodyPr/>
          <a:lstStyle/>
          <a:p>
            <a:r>
              <a:rPr lang="en-US" dirty="0"/>
              <a:t>Cirrus SR-20 in Katy, Texas</a:t>
            </a:r>
          </a:p>
        </p:txBody>
      </p:sp>
      <p:sp>
        <p:nvSpPr>
          <p:cNvPr id="4" name="Slide Number Placeholder 3">
            <a:extLst>
              <a:ext uri="{FF2B5EF4-FFF2-40B4-BE49-F238E27FC236}">
                <a16:creationId xmlns:a16="http://schemas.microsoft.com/office/drawing/2014/main" id="{FCA4EE2E-AA5D-45FC-8BAA-56128E285BCD}"/>
              </a:ext>
            </a:extLst>
          </p:cNvPr>
          <p:cNvSpPr>
            <a:spLocks noGrp="1"/>
          </p:cNvSpPr>
          <p:nvPr>
            <p:ph type="sldNum" sz="quarter" idx="4"/>
          </p:nvPr>
        </p:nvSpPr>
        <p:spPr/>
        <p:txBody>
          <a:bodyPr/>
          <a:lstStyle/>
          <a:p>
            <a:fld id="{74438B1A-AF1B-4C8B-993E-1BADE62A2451}" type="slidenum">
              <a:rPr lang="en-US" smtClean="0"/>
              <a:pPr/>
              <a:t>6</a:t>
            </a:fld>
            <a:endParaRPr lang="en-US" dirty="0"/>
          </a:p>
        </p:txBody>
      </p:sp>
      <p:pic>
        <p:nvPicPr>
          <p:cNvPr id="3" name="Picture 2">
            <a:extLst>
              <a:ext uri="{FF2B5EF4-FFF2-40B4-BE49-F238E27FC236}">
                <a16:creationId xmlns:a16="http://schemas.microsoft.com/office/drawing/2014/main" id="{2B0933AE-10C7-47C3-B499-EF8B3F96810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98880" y="1002774"/>
            <a:ext cx="6502399" cy="5041508"/>
          </a:xfrm>
          <a:prstGeom prst="rect">
            <a:avLst/>
          </a:prstGeom>
        </p:spPr>
      </p:pic>
      <p:cxnSp>
        <p:nvCxnSpPr>
          <p:cNvPr id="7" name="Straight Arrow Connector 6">
            <a:extLst>
              <a:ext uri="{FF2B5EF4-FFF2-40B4-BE49-F238E27FC236}">
                <a16:creationId xmlns:a16="http://schemas.microsoft.com/office/drawing/2014/main" id="{2F22B749-8C87-4A0F-873B-F7A3ED2B45C5}"/>
              </a:ext>
            </a:extLst>
          </p:cNvPr>
          <p:cNvCxnSpPr/>
          <p:nvPr/>
        </p:nvCxnSpPr>
        <p:spPr bwMode="auto">
          <a:xfrm flipV="1">
            <a:off x="3962400" y="4823792"/>
            <a:ext cx="0" cy="834886"/>
          </a:xfrm>
          <a:prstGeom prst="straightConnector1">
            <a:avLst/>
          </a:prstGeom>
          <a:noFill/>
          <a:ln w="762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6936256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0A141-9689-4790-9581-27ACE747AB54}"/>
              </a:ext>
            </a:extLst>
          </p:cNvPr>
          <p:cNvSpPr>
            <a:spLocks noGrp="1"/>
          </p:cNvSpPr>
          <p:nvPr>
            <p:ph type="title"/>
          </p:nvPr>
        </p:nvSpPr>
        <p:spPr/>
        <p:txBody>
          <a:bodyPr/>
          <a:lstStyle/>
          <a:p>
            <a:r>
              <a:rPr lang="en-US" dirty="0"/>
              <a:t>Cirrus SR-20 in Katy, Texas</a:t>
            </a:r>
          </a:p>
        </p:txBody>
      </p:sp>
      <p:sp>
        <p:nvSpPr>
          <p:cNvPr id="4" name="Slide Number Placeholder 3">
            <a:extLst>
              <a:ext uri="{FF2B5EF4-FFF2-40B4-BE49-F238E27FC236}">
                <a16:creationId xmlns:a16="http://schemas.microsoft.com/office/drawing/2014/main" id="{44830A1E-BFF7-4D61-A9DE-08BBEB2F036F}"/>
              </a:ext>
            </a:extLst>
          </p:cNvPr>
          <p:cNvSpPr>
            <a:spLocks noGrp="1"/>
          </p:cNvSpPr>
          <p:nvPr>
            <p:ph type="sldNum" sz="quarter" idx="4"/>
          </p:nvPr>
        </p:nvSpPr>
        <p:spPr/>
        <p:txBody>
          <a:bodyPr/>
          <a:lstStyle/>
          <a:p>
            <a:fld id="{74438B1A-AF1B-4C8B-993E-1BADE62A2451}" type="slidenum">
              <a:rPr lang="en-US" smtClean="0"/>
              <a:pPr/>
              <a:t>7</a:t>
            </a:fld>
            <a:endParaRPr lang="en-US" dirty="0"/>
          </a:p>
        </p:txBody>
      </p:sp>
      <p:pic>
        <p:nvPicPr>
          <p:cNvPr id="5" name="Picture 4">
            <a:extLst>
              <a:ext uri="{FF2B5EF4-FFF2-40B4-BE49-F238E27FC236}">
                <a16:creationId xmlns:a16="http://schemas.microsoft.com/office/drawing/2014/main" id="{FDCC181A-2E22-4C0C-B1F1-D6E347693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2125" y="1421606"/>
            <a:ext cx="5479749" cy="40147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117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BA4D8F-C6CB-4C31-B85B-78761B5D6C17}"/>
              </a:ext>
            </a:extLst>
          </p:cNvPr>
          <p:cNvSpPr>
            <a:spLocks noGrp="1"/>
          </p:cNvSpPr>
          <p:nvPr>
            <p:ph type="sldNum" sz="quarter" idx="4"/>
          </p:nvPr>
        </p:nvSpPr>
        <p:spPr/>
        <p:txBody>
          <a:bodyPr/>
          <a:lstStyle/>
          <a:p>
            <a:fld id="{74438B1A-AF1B-4C8B-993E-1BADE62A2451}" type="slidenum">
              <a:rPr lang="en-US" smtClean="0"/>
              <a:pPr/>
              <a:t>8</a:t>
            </a:fld>
            <a:endParaRPr lang="en-US" dirty="0"/>
          </a:p>
        </p:txBody>
      </p:sp>
      <p:pic>
        <p:nvPicPr>
          <p:cNvPr id="5" name="Picture 3" descr="P1010026">
            <a:extLst>
              <a:ext uri="{FF2B5EF4-FFF2-40B4-BE49-F238E27FC236}">
                <a16:creationId xmlns:a16="http://schemas.microsoft.com/office/drawing/2014/main" id="{ACC22DC2-7F6F-409F-88FA-A1D8B773F8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280" y="1698188"/>
            <a:ext cx="5315506" cy="39866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DE34C11F-F607-46F7-AE54-1A9879E4364D}"/>
              </a:ext>
            </a:extLst>
          </p:cNvPr>
          <p:cNvSpPr txBox="1">
            <a:spLocks/>
          </p:cNvSpPr>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kern="0" dirty="0"/>
              <a:t>If there’s a hole in the bolt…</a:t>
            </a:r>
          </a:p>
        </p:txBody>
      </p:sp>
      <p:cxnSp>
        <p:nvCxnSpPr>
          <p:cNvPr id="3" name="Straight Arrow Connector 2">
            <a:extLst>
              <a:ext uri="{FF2B5EF4-FFF2-40B4-BE49-F238E27FC236}">
                <a16:creationId xmlns:a16="http://schemas.microsoft.com/office/drawing/2014/main" id="{011093EA-8B18-407E-A212-FE5AF956EDBE}"/>
              </a:ext>
            </a:extLst>
          </p:cNvPr>
          <p:cNvCxnSpPr/>
          <p:nvPr/>
        </p:nvCxnSpPr>
        <p:spPr bwMode="auto">
          <a:xfrm flipV="1">
            <a:off x="3260034" y="1989736"/>
            <a:ext cx="0" cy="885986"/>
          </a:xfrm>
          <a:prstGeom prst="straightConnector1">
            <a:avLst/>
          </a:prstGeom>
          <a:noFill/>
          <a:ln w="101600" cap="flat" cmpd="sng" algn="ctr">
            <a:solidFill>
              <a:srgbClr val="FF0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54501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BA4D8F-C6CB-4C31-B85B-78761B5D6C17}"/>
              </a:ext>
            </a:extLst>
          </p:cNvPr>
          <p:cNvSpPr>
            <a:spLocks noGrp="1"/>
          </p:cNvSpPr>
          <p:nvPr>
            <p:ph type="sldNum" sz="quarter" idx="4"/>
          </p:nvPr>
        </p:nvSpPr>
        <p:spPr/>
        <p:txBody>
          <a:bodyPr/>
          <a:lstStyle/>
          <a:p>
            <a:fld id="{74438B1A-AF1B-4C8B-993E-1BADE62A2451}" type="slidenum">
              <a:rPr lang="en-US" smtClean="0"/>
              <a:pPr/>
              <a:t>9</a:t>
            </a:fld>
            <a:endParaRPr lang="en-US" dirty="0"/>
          </a:p>
        </p:txBody>
      </p:sp>
      <p:pic>
        <p:nvPicPr>
          <p:cNvPr id="5" name="Picture 3" descr="P1010026">
            <a:extLst>
              <a:ext uri="{FF2B5EF4-FFF2-40B4-BE49-F238E27FC236}">
                <a16:creationId xmlns:a16="http://schemas.microsoft.com/office/drawing/2014/main" id="{ACC22DC2-7F6F-409F-88FA-A1D8B773F8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280" y="1698188"/>
            <a:ext cx="5315506" cy="39866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P1010026">
            <a:extLst>
              <a:ext uri="{FF2B5EF4-FFF2-40B4-BE49-F238E27FC236}">
                <a16:creationId xmlns:a16="http://schemas.microsoft.com/office/drawing/2014/main" id="{3927C4A7-7BDB-4483-BB5C-9079FDBCC87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754880" y="1698188"/>
            <a:ext cx="4153621" cy="384423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47ABCD6B-0852-478C-BC0E-29A1340E6CE6}"/>
              </a:ext>
            </a:extLst>
          </p:cNvPr>
          <p:cNvSpPr>
            <a:spLocks noGrp="1"/>
          </p:cNvSpPr>
          <p:nvPr>
            <p:ph type="title"/>
          </p:nvPr>
        </p:nvSpPr>
        <p:spPr>
          <a:xfrm>
            <a:off x="428625" y="344488"/>
            <a:ext cx="8472488" cy="609600"/>
          </a:xfrm>
        </p:spPr>
        <p:txBody>
          <a:bodyPr/>
          <a:lstStyle/>
          <a:p>
            <a:r>
              <a:rPr lang="en-US" dirty="0"/>
              <a:t>If there’s a hole in the bolt…</a:t>
            </a:r>
          </a:p>
        </p:txBody>
      </p:sp>
      <p:sp>
        <p:nvSpPr>
          <p:cNvPr id="11" name="Arrow: Down 10">
            <a:extLst>
              <a:ext uri="{FF2B5EF4-FFF2-40B4-BE49-F238E27FC236}">
                <a16:creationId xmlns:a16="http://schemas.microsoft.com/office/drawing/2014/main" id="{8CB1A675-AFE0-4BF2-87D5-27B07262A057}"/>
              </a:ext>
            </a:extLst>
          </p:cNvPr>
          <p:cNvSpPr/>
          <p:nvPr/>
        </p:nvSpPr>
        <p:spPr bwMode="auto">
          <a:xfrm>
            <a:off x="6847840" y="1950720"/>
            <a:ext cx="528320" cy="95504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9816672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5YDFD77UPU3F-311-1744</_dlc_DocId>
    <_dlc_DocIdUrl xmlns="04289566-cf42-4ce7-aa7c-2469c3d4502e">
      <Url>https://avssp.faa.gov/avs/afsfaast/_layouts/15/DocIdRedir.aspx?ID=5YDFD77UPU3F-311-1744</Url>
      <Description>5YDFD77UPU3F-311-1744</Description>
    </_dlc_DocIdUrl>
    <IconOverlay xmlns="http://schemas.microsoft.com/sharepoint/v4" xsi:nil="true"/>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80675E-01F7-49AA-B61E-EE85CFCAD03B}">
  <ds:schemaRefs>
    <ds:schemaRef ds:uri="428a51a3-9dcf-4c6f-9a55-61372affcb0a"/>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397D1EC2-086B-4869-9FB4-0CCB136B730B}">
  <ds:schemaRefs>
    <ds:schemaRef ds:uri="http://schemas.microsoft.com/sharepoint/events"/>
  </ds:schemaRefs>
</ds:datastoreItem>
</file>

<file path=customXml/itemProps3.xml><?xml version="1.0" encoding="utf-8"?>
<ds:datastoreItem xmlns:ds="http://schemas.openxmlformats.org/officeDocument/2006/customXml" ds:itemID="{C9678B9D-BF7D-4C70-9481-B2A2AACC65F2}"/>
</file>

<file path=customXml/itemProps4.xml><?xml version="1.0" encoding="utf-8"?>
<ds:datastoreItem xmlns:ds="http://schemas.openxmlformats.org/officeDocument/2006/customXml" ds:itemID="{AB17F8C7-2AEB-4BC2-A828-B2E729EBBA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6246</TotalTime>
  <Words>2798</Words>
  <Application>Microsoft Office PowerPoint</Application>
  <PresentationFormat>On-screen Show (4:3)</PresentationFormat>
  <Paragraphs>336</Paragraphs>
  <Slides>35</Slides>
  <Notes>35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ＭＳ Ｐゴシック</vt:lpstr>
      <vt:lpstr>Arial</vt:lpstr>
      <vt:lpstr>Helvetica Neue Medium</vt:lpstr>
      <vt:lpstr>Times New Roman</vt:lpstr>
      <vt:lpstr>1_Custom Design</vt:lpstr>
      <vt:lpstr>2_Custom Design</vt:lpstr>
      <vt:lpstr>The National FAA Safety Team Presents</vt:lpstr>
      <vt:lpstr>Welcome</vt:lpstr>
      <vt:lpstr>Safety Wire…</vt:lpstr>
      <vt:lpstr>The Bottom Line…On Top</vt:lpstr>
      <vt:lpstr>Cirrus SR-20 in Katy, Texas</vt:lpstr>
      <vt:lpstr>Cirrus SR-20 in Katy, Texas</vt:lpstr>
      <vt:lpstr>Cirrus SR-20 in Katy, Texas</vt:lpstr>
      <vt:lpstr>PowerPoint Presentation</vt:lpstr>
      <vt:lpstr>If there’s a hole in the bolt…</vt:lpstr>
      <vt:lpstr>…it should have wire in it</vt:lpstr>
      <vt:lpstr>Basics</vt:lpstr>
      <vt:lpstr>Basics</vt:lpstr>
      <vt:lpstr>Basics</vt:lpstr>
      <vt:lpstr>Basics</vt:lpstr>
      <vt:lpstr>Basics</vt:lpstr>
      <vt:lpstr>Basics</vt:lpstr>
      <vt:lpstr>Basics</vt:lpstr>
      <vt:lpstr>Bad Safety Wire</vt:lpstr>
      <vt:lpstr>Just for fun</vt:lpstr>
      <vt:lpstr>Lock Nuts</vt:lpstr>
      <vt:lpstr>Lock Nuts</vt:lpstr>
      <vt:lpstr>Nieuport 28, Paso Robles, CA</vt:lpstr>
      <vt:lpstr>Turnbuckles</vt:lpstr>
      <vt:lpstr>Turnbuckles</vt:lpstr>
      <vt:lpstr>Beechcraft Bonanza</vt:lpstr>
      <vt:lpstr>Castle Nuts</vt:lpstr>
      <vt:lpstr>PIPER PA-22-150 Thomaston, GA</vt:lpstr>
      <vt:lpstr>Glasair Yuma, AZ</vt:lpstr>
      <vt:lpstr>Bonanza Surprise, AZ</vt:lpstr>
      <vt:lpstr>Aircraft Fasteners Other Than Bolts</vt:lpstr>
      <vt:lpstr>For more information</vt:lpstr>
      <vt:lpstr>Questions?</vt:lpstr>
      <vt:lpstr>Proficiency and Peace of Mind</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Steuernagle, John W (FAA)</cp:lastModifiedBy>
  <cp:revision>301</cp:revision>
  <dcterms:created xsi:type="dcterms:W3CDTF">2005-01-28T20:32:53Z</dcterms:created>
  <dcterms:modified xsi:type="dcterms:W3CDTF">2020-03-10T14:51:41Z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4f79c888-7c8e-452e-bed9-b534fee378f0</vt:lpwstr>
  </property>
</Properties>
</file>